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61" r:id="rId6"/>
    <p:sldId id="282" r:id="rId7"/>
    <p:sldId id="262" r:id="rId8"/>
    <p:sldId id="279" r:id="rId9"/>
    <p:sldId id="280" r:id="rId10"/>
    <p:sldId id="283" r:id="rId11"/>
    <p:sldId id="275" r:id="rId12"/>
    <p:sldId id="284" r:id="rId13"/>
    <p:sldId id="285" r:id="rId14"/>
    <p:sldId id="266" r:id="rId15"/>
    <p:sldId id="267" r:id="rId16"/>
    <p:sldId id="268" r:id="rId17"/>
    <p:sldId id="270" r:id="rId18"/>
    <p:sldId id="277" r:id="rId19"/>
    <p:sldId id="271" r:id="rId20"/>
    <p:sldId id="293" r:id="rId21"/>
    <p:sldId id="272" r:id="rId22"/>
    <p:sldId id="29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3" d="100"/>
          <a:sy n="43" d="100"/>
        </p:scale>
        <p:origin x="17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9B20E-2A53-4AC7-B323-C1167491C29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3A4B278C-83BE-4153-B2AA-B69EA23A5D23}">
      <dgm:prSet phldrT="[Text]" custT="1"/>
      <dgm:spPr/>
      <dgm:t>
        <a:bodyPr/>
        <a:lstStyle/>
        <a:p>
          <a:r>
            <a:rPr lang="en-US" sz="3200" dirty="0">
              <a:solidFill>
                <a:schemeClr val="tx2">
                  <a:lumMod val="90000"/>
                  <a:lumOff val="10000"/>
                </a:schemeClr>
              </a:solidFill>
              <a:latin typeface="Times New Roman" panose="02020603050405020304" pitchFamily="18" charset="0"/>
              <a:cs typeface="Times New Roman" panose="02020603050405020304" pitchFamily="18" charset="0"/>
            </a:rPr>
            <a:t>OVERVIEW INTRODUCTION</a:t>
          </a:r>
        </a:p>
      </dgm:t>
    </dgm:pt>
    <dgm:pt modelId="{9DFA66C9-C83A-4251-8CC7-979ED6B6A98F}" type="parTrans" cxnId="{A18444BD-FE30-431B-84D5-613BB298E2C0}">
      <dgm:prSet/>
      <dgm:spPr/>
      <dgm:t>
        <a:bodyPr/>
        <a:lstStyle/>
        <a:p>
          <a:endParaRPr lang="en-US"/>
        </a:p>
      </dgm:t>
    </dgm:pt>
    <dgm:pt modelId="{F4A1CFB3-EA77-4038-B014-5DBBEFE3E2C0}" type="sibTrans" cxnId="{A18444BD-FE30-431B-84D5-613BB298E2C0}">
      <dgm:prSet/>
      <dgm:spPr/>
      <dgm:t>
        <a:bodyPr/>
        <a:lstStyle/>
        <a:p>
          <a:endParaRPr lang="en-US"/>
        </a:p>
      </dgm:t>
    </dgm:pt>
    <dgm:pt modelId="{F33375C6-381D-439E-820B-FA00239F30E3}">
      <dgm:prSet phldrT="[Text]" custT="1"/>
      <dgm:spPr/>
      <dgm:t>
        <a:bodyPr/>
        <a:lstStyle/>
        <a:p>
          <a:r>
            <a:rPr lang="en-US" sz="3200" dirty="0">
              <a:solidFill>
                <a:schemeClr val="tx2">
                  <a:lumMod val="90000"/>
                  <a:lumOff val="10000"/>
                </a:schemeClr>
              </a:solidFill>
              <a:latin typeface="Times New Roman" panose="02020603050405020304" pitchFamily="18" charset="0"/>
              <a:cs typeface="Times New Roman" panose="02020603050405020304" pitchFamily="18" charset="0"/>
            </a:rPr>
            <a:t>DESIGN ANALYSIS</a:t>
          </a:r>
        </a:p>
      </dgm:t>
    </dgm:pt>
    <dgm:pt modelId="{66C9D212-4325-49B0-A7BD-0899B3C29DE1}" type="parTrans" cxnId="{FDFF08BE-06B1-463D-A539-8A3CBCD9878A}">
      <dgm:prSet/>
      <dgm:spPr/>
      <dgm:t>
        <a:bodyPr/>
        <a:lstStyle/>
        <a:p>
          <a:endParaRPr lang="en-US"/>
        </a:p>
      </dgm:t>
    </dgm:pt>
    <dgm:pt modelId="{BAD70431-ACB5-47ED-80FF-9AAE886DFA0F}" type="sibTrans" cxnId="{FDFF08BE-06B1-463D-A539-8A3CBCD9878A}">
      <dgm:prSet/>
      <dgm:spPr/>
      <dgm:t>
        <a:bodyPr/>
        <a:lstStyle/>
        <a:p>
          <a:endParaRPr lang="en-US"/>
        </a:p>
      </dgm:t>
    </dgm:pt>
    <dgm:pt modelId="{4DC0F37D-87DE-4FCF-8375-32AFB805E48E}">
      <dgm:prSet phldrT="[Text]" custT="1"/>
      <dgm:spPr/>
      <dgm:t>
        <a:bodyPr/>
        <a:lstStyle/>
        <a:p>
          <a:r>
            <a:rPr lang="en-US" sz="3200" dirty="0">
              <a:solidFill>
                <a:schemeClr val="tx2">
                  <a:lumMod val="90000"/>
                  <a:lumOff val="10000"/>
                </a:schemeClr>
              </a:solidFill>
              <a:latin typeface="Times New Roman" panose="02020603050405020304" pitchFamily="18" charset="0"/>
              <a:cs typeface="Times New Roman" panose="02020603050405020304" pitchFamily="18" charset="0"/>
            </a:rPr>
            <a:t>EVALUATION AND CONCLUSION</a:t>
          </a:r>
        </a:p>
      </dgm:t>
    </dgm:pt>
    <dgm:pt modelId="{9300D37A-6D35-4B55-B3D3-1BA3E9709069}" type="parTrans" cxnId="{456B5001-D273-43E5-838D-E5684674429B}">
      <dgm:prSet/>
      <dgm:spPr/>
      <dgm:t>
        <a:bodyPr/>
        <a:lstStyle/>
        <a:p>
          <a:endParaRPr lang="en-US"/>
        </a:p>
      </dgm:t>
    </dgm:pt>
    <dgm:pt modelId="{EE45989D-4FA8-4089-9033-3FBA5E052FDA}" type="sibTrans" cxnId="{456B5001-D273-43E5-838D-E5684674429B}">
      <dgm:prSet/>
      <dgm:spPr/>
      <dgm:t>
        <a:bodyPr/>
        <a:lstStyle/>
        <a:p>
          <a:endParaRPr lang="en-US"/>
        </a:p>
      </dgm:t>
    </dgm:pt>
    <dgm:pt modelId="{4C374B34-A9EE-4BAD-8845-8449F400778C}">
      <dgm:prSet phldrT="[Text]" custT="1"/>
      <dgm:spPr/>
      <dgm:t>
        <a:bodyPr/>
        <a:lstStyle/>
        <a:p>
          <a:r>
            <a:rPr lang="en-US" sz="3200" dirty="0">
              <a:solidFill>
                <a:schemeClr val="tx2">
                  <a:lumMod val="90000"/>
                  <a:lumOff val="10000"/>
                </a:schemeClr>
              </a:solidFill>
              <a:latin typeface="Times New Roman" panose="02020603050405020304" pitchFamily="18" charset="0"/>
              <a:cs typeface="Times New Roman" panose="02020603050405020304" pitchFamily="18" charset="0"/>
            </a:rPr>
            <a:t>APPENDIX </a:t>
          </a:r>
        </a:p>
      </dgm:t>
    </dgm:pt>
    <dgm:pt modelId="{CB1F7022-7193-4DC5-A403-67175B48CE3B}" type="parTrans" cxnId="{109D06AF-D87E-4EB1-B5E7-BF9765662D89}">
      <dgm:prSet/>
      <dgm:spPr/>
      <dgm:t>
        <a:bodyPr/>
        <a:lstStyle/>
        <a:p>
          <a:endParaRPr lang="en-US"/>
        </a:p>
      </dgm:t>
    </dgm:pt>
    <dgm:pt modelId="{17E4EC62-B0BC-454A-8E0A-F3F7E043595C}" type="sibTrans" cxnId="{109D06AF-D87E-4EB1-B5E7-BF9765662D89}">
      <dgm:prSet/>
      <dgm:spPr/>
      <dgm:t>
        <a:bodyPr/>
        <a:lstStyle/>
        <a:p>
          <a:endParaRPr lang="en-US"/>
        </a:p>
      </dgm:t>
    </dgm:pt>
    <dgm:pt modelId="{B75AD758-BE47-481E-ADA5-1CFFAFDC9D3B}" type="pres">
      <dgm:prSet presAssocID="{7709B20E-2A53-4AC7-B323-C1167491C297}" presName="Name0" presStyleCnt="0">
        <dgm:presLayoutVars>
          <dgm:dir/>
          <dgm:resizeHandles val="exact"/>
        </dgm:presLayoutVars>
      </dgm:prSet>
      <dgm:spPr/>
    </dgm:pt>
    <dgm:pt modelId="{571F3E10-EC9E-4AA0-B4CC-A1A3DE6587C3}" type="pres">
      <dgm:prSet presAssocID="{3A4B278C-83BE-4153-B2AA-B69EA23A5D23}" presName="composite" presStyleCnt="0"/>
      <dgm:spPr/>
    </dgm:pt>
    <dgm:pt modelId="{A352FC00-8BCF-4341-94DB-055C76F2470A}" type="pres">
      <dgm:prSet presAssocID="{3A4B278C-83BE-4153-B2AA-B69EA23A5D23}" presName="rect1" presStyleLbl="trAlignAcc1" presStyleIdx="0" presStyleCnt="4">
        <dgm:presLayoutVars>
          <dgm:bulletEnabled val="1"/>
        </dgm:presLayoutVars>
      </dgm:prSet>
      <dgm:spPr/>
    </dgm:pt>
    <dgm:pt modelId="{03325C7E-C39B-4F32-8C93-C5FE95005E66}" type="pres">
      <dgm:prSet presAssocID="{3A4B278C-83BE-4153-B2AA-B69EA23A5D23}" presName="rect2" presStyleLbl="fgImgPlace1" presStyleIdx="0" presStyleCnt="4" custLinFactNeighborX="-23932" custLinFactNeighborY="66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789" t="2526" r="-59211" b="-2526"/>
          </a:stretch>
        </a:blipFill>
      </dgm:spPr>
    </dgm:pt>
    <dgm:pt modelId="{9F6CE4A8-D71C-44E1-AB96-E523F52105DE}" type="pres">
      <dgm:prSet presAssocID="{F4A1CFB3-EA77-4038-B014-5DBBEFE3E2C0}" presName="sibTrans" presStyleCnt="0"/>
      <dgm:spPr/>
    </dgm:pt>
    <dgm:pt modelId="{D68F5CAC-DA74-4CA2-93BA-F8E78D184956}" type="pres">
      <dgm:prSet presAssocID="{F33375C6-381D-439E-820B-FA00239F30E3}" presName="composite" presStyleCnt="0"/>
      <dgm:spPr/>
    </dgm:pt>
    <dgm:pt modelId="{A5AB20F8-636A-47F2-9E64-FA126A5CCA54}" type="pres">
      <dgm:prSet presAssocID="{F33375C6-381D-439E-820B-FA00239F30E3}" presName="rect1" presStyleLbl="trAlignAcc1" presStyleIdx="1" presStyleCnt="4">
        <dgm:presLayoutVars>
          <dgm:bulletEnabled val="1"/>
        </dgm:presLayoutVars>
      </dgm:prSet>
      <dgm:spPr/>
    </dgm:pt>
    <dgm:pt modelId="{6CE7703A-18C3-4D15-AEFC-E9E635503BEB}" type="pres">
      <dgm:prSet presAssocID="{F33375C6-381D-439E-820B-FA00239F30E3}" presName="rect2" presStyleLbl="fgImgPlace1" presStyleIdx="1" presStyleCnt="4"/>
      <dgm:spPr>
        <a:blipFill dpi="0" rotWithShape="1">
          <a:blip xmlns:r="http://schemas.openxmlformats.org/officeDocument/2006/relationships" r:embed="rId2"/>
          <a:srcRect/>
          <a:stretch>
            <a:fillRect l="-28789" t="-632" r="-21211" b="632"/>
          </a:stretch>
        </a:blipFill>
      </dgm:spPr>
    </dgm:pt>
    <dgm:pt modelId="{53392B6C-CEC1-4023-A869-B146BDD8F7D3}" type="pres">
      <dgm:prSet presAssocID="{BAD70431-ACB5-47ED-80FF-9AAE886DFA0F}" presName="sibTrans" presStyleCnt="0"/>
      <dgm:spPr/>
    </dgm:pt>
    <dgm:pt modelId="{AED36E06-1ACA-4280-8023-1B8A8FF8C9AD}" type="pres">
      <dgm:prSet presAssocID="{4DC0F37D-87DE-4FCF-8375-32AFB805E48E}" presName="composite" presStyleCnt="0"/>
      <dgm:spPr/>
    </dgm:pt>
    <dgm:pt modelId="{162A46FE-5362-42D0-9F2C-289244F32FD0}" type="pres">
      <dgm:prSet presAssocID="{4DC0F37D-87DE-4FCF-8375-32AFB805E48E}" presName="rect1" presStyleLbl="trAlignAcc1" presStyleIdx="2" presStyleCnt="4" custLinFactNeighborX="-2241" custLinFactNeighborY="15252">
        <dgm:presLayoutVars>
          <dgm:bulletEnabled val="1"/>
        </dgm:presLayoutVars>
      </dgm:prSet>
      <dgm:spPr/>
    </dgm:pt>
    <dgm:pt modelId="{D2BD57FD-C7D0-4851-AF24-EDF5F28488FD}" type="pres">
      <dgm:prSet presAssocID="{4DC0F37D-87DE-4FCF-8375-32AFB805E48E}" presName="rect2" presStyleLbl="fgImgPlace1" presStyleIdx="2" presStyleCnt="4" custLinFactNeighborX="-4457" custLinFactNeighborY="82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4896" t="1895" r="-97104" b="-1895"/>
          </a:stretch>
        </a:blipFill>
      </dgm:spPr>
    </dgm:pt>
    <dgm:pt modelId="{CA14BFD3-C282-42DD-9F69-98E10170B0D9}" type="pres">
      <dgm:prSet presAssocID="{EE45989D-4FA8-4089-9033-3FBA5E052FDA}" presName="sibTrans" presStyleCnt="0"/>
      <dgm:spPr/>
    </dgm:pt>
    <dgm:pt modelId="{665732CF-0A61-46CB-A6B5-83E92B84F58F}" type="pres">
      <dgm:prSet presAssocID="{4C374B34-A9EE-4BAD-8845-8449F400778C}" presName="composite" presStyleCnt="0"/>
      <dgm:spPr/>
    </dgm:pt>
    <dgm:pt modelId="{441B7D27-807C-4FF4-AC51-A5F4DF92085C}" type="pres">
      <dgm:prSet presAssocID="{4C374B34-A9EE-4BAD-8845-8449F400778C}" presName="rect1" presStyleLbl="trAlignAcc1" presStyleIdx="3" presStyleCnt="4" custLinFactNeighborX="-5142" custLinFactNeighborY="12297">
        <dgm:presLayoutVars>
          <dgm:bulletEnabled val="1"/>
        </dgm:presLayoutVars>
      </dgm:prSet>
      <dgm:spPr/>
    </dgm:pt>
    <dgm:pt modelId="{8CFC2042-4C46-4C2D-BAE5-28267C2E064D}" type="pres">
      <dgm:prSet presAssocID="{4C374B34-A9EE-4BAD-8845-8449F400778C}" presName="rect2" presStyleLbl="fgImgPlace1" presStyleIdx="3" presStyleCnt="4" custLinFactNeighborX="-11489" custLinFactNeighborY="13262"/>
      <dgm:spPr>
        <a:blipFill>
          <a:blip xmlns:r="http://schemas.openxmlformats.org/officeDocument/2006/relationships" r:embed="rId4">
            <a:extLst>
              <a:ext uri="{28A0092B-C50C-407E-A947-70E740481C1C}">
                <a14:useLocalDpi xmlns:a14="http://schemas.microsoft.com/office/drawing/2010/main" val="0"/>
              </a:ext>
            </a:extLst>
          </a:blip>
          <a:srcRect/>
          <a:stretch>
            <a:fillRect l="-75000" r="-75000"/>
          </a:stretch>
        </a:blipFill>
      </dgm:spPr>
    </dgm:pt>
  </dgm:ptLst>
  <dgm:cxnLst>
    <dgm:cxn modelId="{456B5001-D273-43E5-838D-E5684674429B}" srcId="{7709B20E-2A53-4AC7-B323-C1167491C297}" destId="{4DC0F37D-87DE-4FCF-8375-32AFB805E48E}" srcOrd="2" destOrd="0" parTransId="{9300D37A-6D35-4B55-B3D3-1BA3E9709069}" sibTransId="{EE45989D-4FA8-4089-9033-3FBA5E052FDA}"/>
    <dgm:cxn modelId="{ED186D25-00C9-4772-B35D-670F4F0151DD}" type="presOf" srcId="{F33375C6-381D-439E-820B-FA00239F30E3}" destId="{A5AB20F8-636A-47F2-9E64-FA126A5CCA54}" srcOrd="0" destOrd="0" presId="urn:microsoft.com/office/officeart/2008/layout/PictureStrips"/>
    <dgm:cxn modelId="{7B24903E-EA75-4EDB-B5A8-F95B417038A5}" type="presOf" srcId="{3A4B278C-83BE-4153-B2AA-B69EA23A5D23}" destId="{A352FC00-8BCF-4341-94DB-055C76F2470A}" srcOrd="0" destOrd="0" presId="urn:microsoft.com/office/officeart/2008/layout/PictureStrips"/>
    <dgm:cxn modelId="{310A074B-9E0A-4849-9474-05348E284BBA}" type="presOf" srcId="{4DC0F37D-87DE-4FCF-8375-32AFB805E48E}" destId="{162A46FE-5362-42D0-9F2C-289244F32FD0}" srcOrd="0" destOrd="0" presId="urn:microsoft.com/office/officeart/2008/layout/PictureStrips"/>
    <dgm:cxn modelId="{1E874F7B-B08C-40E4-A409-5ED86C1307BF}" type="presOf" srcId="{4C374B34-A9EE-4BAD-8845-8449F400778C}" destId="{441B7D27-807C-4FF4-AC51-A5F4DF92085C}" srcOrd="0" destOrd="0" presId="urn:microsoft.com/office/officeart/2008/layout/PictureStrips"/>
    <dgm:cxn modelId="{109D06AF-D87E-4EB1-B5E7-BF9765662D89}" srcId="{7709B20E-2A53-4AC7-B323-C1167491C297}" destId="{4C374B34-A9EE-4BAD-8845-8449F400778C}" srcOrd="3" destOrd="0" parTransId="{CB1F7022-7193-4DC5-A403-67175B48CE3B}" sibTransId="{17E4EC62-B0BC-454A-8E0A-F3F7E043595C}"/>
    <dgm:cxn modelId="{A18444BD-FE30-431B-84D5-613BB298E2C0}" srcId="{7709B20E-2A53-4AC7-B323-C1167491C297}" destId="{3A4B278C-83BE-4153-B2AA-B69EA23A5D23}" srcOrd="0" destOrd="0" parTransId="{9DFA66C9-C83A-4251-8CC7-979ED6B6A98F}" sibTransId="{F4A1CFB3-EA77-4038-B014-5DBBEFE3E2C0}"/>
    <dgm:cxn modelId="{FDFF08BE-06B1-463D-A539-8A3CBCD9878A}" srcId="{7709B20E-2A53-4AC7-B323-C1167491C297}" destId="{F33375C6-381D-439E-820B-FA00239F30E3}" srcOrd="1" destOrd="0" parTransId="{66C9D212-4325-49B0-A7BD-0899B3C29DE1}" sibTransId="{BAD70431-ACB5-47ED-80FF-9AAE886DFA0F}"/>
    <dgm:cxn modelId="{C35AA6E2-F077-4811-B0FD-B18C0C3D80E1}" type="presOf" srcId="{7709B20E-2A53-4AC7-B323-C1167491C297}" destId="{B75AD758-BE47-481E-ADA5-1CFFAFDC9D3B}" srcOrd="0" destOrd="0" presId="urn:microsoft.com/office/officeart/2008/layout/PictureStrips"/>
    <dgm:cxn modelId="{79634CAE-7212-4CDA-94C5-E939F6EEDC1A}" type="presParOf" srcId="{B75AD758-BE47-481E-ADA5-1CFFAFDC9D3B}" destId="{571F3E10-EC9E-4AA0-B4CC-A1A3DE6587C3}" srcOrd="0" destOrd="0" presId="urn:microsoft.com/office/officeart/2008/layout/PictureStrips"/>
    <dgm:cxn modelId="{AD504A42-4D48-4F76-B1A5-93032794F7BE}" type="presParOf" srcId="{571F3E10-EC9E-4AA0-B4CC-A1A3DE6587C3}" destId="{A352FC00-8BCF-4341-94DB-055C76F2470A}" srcOrd="0" destOrd="0" presId="urn:microsoft.com/office/officeart/2008/layout/PictureStrips"/>
    <dgm:cxn modelId="{8EAD1C46-439B-44CE-A098-520871F7D93F}" type="presParOf" srcId="{571F3E10-EC9E-4AA0-B4CC-A1A3DE6587C3}" destId="{03325C7E-C39B-4F32-8C93-C5FE95005E66}" srcOrd="1" destOrd="0" presId="urn:microsoft.com/office/officeart/2008/layout/PictureStrips"/>
    <dgm:cxn modelId="{CA464B50-E6B9-4CB5-949A-5B529C59D073}" type="presParOf" srcId="{B75AD758-BE47-481E-ADA5-1CFFAFDC9D3B}" destId="{9F6CE4A8-D71C-44E1-AB96-E523F52105DE}" srcOrd="1" destOrd="0" presId="urn:microsoft.com/office/officeart/2008/layout/PictureStrips"/>
    <dgm:cxn modelId="{9B615306-DA97-4F78-AE0C-FCFD6237ABC4}" type="presParOf" srcId="{B75AD758-BE47-481E-ADA5-1CFFAFDC9D3B}" destId="{D68F5CAC-DA74-4CA2-93BA-F8E78D184956}" srcOrd="2" destOrd="0" presId="urn:microsoft.com/office/officeart/2008/layout/PictureStrips"/>
    <dgm:cxn modelId="{EC104017-BEA3-4A65-89EC-A9A99326804B}" type="presParOf" srcId="{D68F5CAC-DA74-4CA2-93BA-F8E78D184956}" destId="{A5AB20F8-636A-47F2-9E64-FA126A5CCA54}" srcOrd="0" destOrd="0" presId="urn:microsoft.com/office/officeart/2008/layout/PictureStrips"/>
    <dgm:cxn modelId="{614DD132-2243-4AF2-8809-98077F666EB8}" type="presParOf" srcId="{D68F5CAC-DA74-4CA2-93BA-F8E78D184956}" destId="{6CE7703A-18C3-4D15-AEFC-E9E635503BEB}" srcOrd="1" destOrd="0" presId="urn:microsoft.com/office/officeart/2008/layout/PictureStrips"/>
    <dgm:cxn modelId="{FEE5981B-120F-4A10-AD10-2AEE00EF25DD}" type="presParOf" srcId="{B75AD758-BE47-481E-ADA5-1CFFAFDC9D3B}" destId="{53392B6C-CEC1-4023-A869-B146BDD8F7D3}" srcOrd="3" destOrd="0" presId="urn:microsoft.com/office/officeart/2008/layout/PictureStrips"/>
    <dgm:cxn modelId="{2C25A7F0-71C1-4E9D-8206-AEA9209FB7AC}" type="presParOf" srcId="{B75AD758-BE47-481E-ADA5-1CFFAFDC9D3B}" destId="{AED36E06-1ACA-4280-8023-1B8A8FF8C9AD}" srcOrd="4" destOrd="0" presId="urn:microsoft.com/office/officeart/2008/layout/PictureStrips"/>
    <dgm:cxn modelId="{8F609C4C-61F9-45E7-BC32-EC487257E3BA}" type="presParOf" srcId="{AED36E06-1ACA-4280-8023-1B8A8FF8C9AD}" destId="{162A46FE-5362-42D0-9F2C-289244F32FD0}" srcOrd="0" destOrd="0" presId="urn:microsoft.com/office/officeart/2008/layout/PictureStrips"/>
    <dgm:cxn modelId="{91779920-1C4B-4E61-9459-4D83A011E07C}" type="presParOf" srcId="{AED36E06-1ACA-4280-8023-1B8A8FF8C9AD}" destId="{D2BD57FD-C7D0-4851-AF24-EDF5F28488FD}" srcOrd="1" destOrd="0" presId="urn:microsoft.com/office/officeart/2008/layout/PictureStrips"/>
    <dgm:cxn modelId="{C1BB06F1-F871-4FAA-8718-8EE1CD97173C}" type="presParOf" srcId="{B75AD758-BE47-481E-ADA5-1CFFAFDC9D3B}" destId="{CA14BFD3-C282-42DD-9F69-98E10170B0D9}" srcOrd="5" destOrd="0" presId="urn:microsoft.com/office/officeart/2008/layout/PictureStrips"/>
    <dgm:cxn modelId="{DD814B3E-4C3F-459D-992D-FB5AC4C72AB3}" type="presParOf" srcId="{B75AD758-BE47-481E-ADA5-1CFFAFDC9D3B}" destId="{665732CF-0A61-46CB-A6B5-83E92B84F58F}" srcOrd="6" destOrd="0" presId="urn:microsoft.com/office/officeart/2008/layout/PictureStrips"/>
    <dgm:cxn modelId="{AAF1BB4F-9211-4B4D-B839-B50AF8BAB3C5}" type="presParOf" srcId="{665732CF-0A61-46CB-A6B5-83E92B84F58F}" destId="{441B7D27-807C-4FF4-AC51-A5F4DF92085C}" srcOrd="0" destOrd="0" presId="urn:microsoft.com/office/officeart/2008/layout/PictureStrips"/>
    <dgm:cxn modelId="{39532BFB-574C-4968-A317-A2212D18810F}" type="presParOf" srcId="{665732CF-0A61-46CB-A6B5-83E92B84F58F}" destId="{8CFC2042-4C46-4C2D-BAE5-28267C2E064D}"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2FC00-8BCF-4341-94DB-055C76F2470A}">
      <dsp:nvSpPr>
        <dsp:cNvPr id="0" name=""/>
        <dsp:cNvSpPr/>
      </dsp:nvSpPr>
      <dsp:spPr>
        <a:xfrm>
          <a:off x="202472" y="924920"/>
          <a:ext cx="4796523" cy="149891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5264"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lumMod val="90000"/>
                  <a:lumOff val="10000"/>
                </a:schemeClr>
              </a:solidFill>
              <a:latin typeface="Times New Roman" panose="02020603050405020304" pitchFamily="18" charset="0"/>
              <a:cs typeface="Times New Roman" panose="02020603050405020304" pitchFamily="18" charset="0"/>
            </a:rPr>
            <a:t>OVERVIEW INTRODUCTION</a:t>
          </a:r>
        </a:p>
      </dsp:txBody>
      <dsp:txXfrm>
        <a:off x="202472" y="924920"/>
        <a:ext cx="4796523" cy="1498913"/>
      </dsp:txXfrm>
    </dsp:sp>
    <dsp:sp modelId="{03325C7E-C39B-4F32-8C93-C5FE95005E66}">
      <dsp:nvSpPr>
        <dsp:cNvPr id="0" name=""/>
        <dsp:cNvSpPr/>
      </dsp:nvSpPr>
      <dsp:spPr>
        <a:xfrm>
          <a:off x="0" y="718877"/>
          <a:ext cx="1049239" cy="157385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789" t="2526" r="-59211" b="-2526"/>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AB20F8-636A-47F2-9E64-FA126A5CCA54}">
      <dsp:nvSpPr>
        <dsp:cNvPr id="0" name=""/>
        <dsp:cNvSpPr/>
      </dsp:nvSpPr>
      <dsp:spPr>
        <a:xfrm>
          <a:off x="5443684" y="924920"/>
          <a:ext cx="4796523" cy="149891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5264"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lumMod val="90000"/>
                  <a:lumOff val="10000"/>
                </a:schemeClr>
              </a:solidFill>
              <a:latin typeface="Times New Roman" panose="02020603050405020304" pitchFamily="18" charset="0"/>
              <a:cs typeface="Times New Roman" panose="02020603050405020304" pitchFamily="18" charset="0"/>
            </a:rPr>
            <a:t>DESIGN ANALYSIS</a:t>
          </a:r>
        </a:p>
      </dsp:txBody>
      <dsp:txXfrm>
        <a:off x="5443684" y="924920"/>
        <a:ext cx="4796523" cy="1498913"/>
      </dsp:txXfrm>
    </dsp:sp>
    <dsp:sp modelId="{6CE7703A-18C3-4D15-AEFC-E9E635503BEB}">
      <dsp:nvSpPr>
        <dsp:cNvPr id="0" name=""/>
        <dsp:cNvSpPr/>
      </dsp:nvSpPr>
      <dsp:spPr>
        <a:xfrm>
          <a:off x="5243829" y="708411"/>
          <a:ext cx="1049239" cy="1573859"/>
        </a:xfrm>
        <a:prstGeom prst="rect">
          <a:avLst/>
        </a:prstGeom>
        <a:blipFill dpi="0" rotWithShape="1">
          <a:blip xmlns:r="http://schemas.openxmlformats.org/officeDocument/2006/relationships" r:embed="rId2"/>
          <a:srcRect/>
          <a:stretch>
            <a:fillRect l="-28789" t="-632" r="-21211" b="632"/>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2A46FE-5362-42D0-9F2C-289244F32FD0}">
      <dsp:nvSpPr>
        <dsp:cNvPr id="0" name=""/>
        <dsp:cNvSpPr/>
      </dsp:nvSpPr>
      <dsp:spPr>
        <a:xfrm>
          <a:off x="94982" y="3040500"/>
          <a:ext cx="4796523" cy="149891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5264"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lumMod val="90000"/>
                  <a:lumOff val="10000"/>
                </a:schemeClr>
              </a:solidFill>
              <a:latin typeface="Times New Roman" panose="02020603050405020304" pitchFamily="18" charset="0"/>
              <a:cs typeface="Times New Roman" panose="02020603050405020304" pitchFamily="18" charset="0"/>
            </a:rPr>
            <a:t>EVALUATION AND CONCLUSION</a:t>
          </a:r>
        </a:p>
      </dsp:txBody>
      <dsp:txXfrm>
        <a:off x="94982" y="3040500"/>
        <a:ext cx="4796523" cy="1498913"/>
      </dsp:txXfrm>
    </dsp:sp>
    <dsp:sp modelId="{D2BD57FD-C7D0-4851-AF24-EDF5F28488FD}">
      <dsp:nvSpPr>
        <dsp:cNvPr id="0" name=""/>
        <dsp:cNvSpPr/>
      </dsp:nvSpPr>
      <dsp:spPr>
        <a:xfrm>
          <a:off x="0" y="2724590"/>
          <a:ext cx="1049239" cy="157385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4896" t="1895" r="-97104" b="-189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1B7D27-807C-4FF4-AC51-A5F4DF92085C}">
      <dsp:nvSpPr>
        <dsp:cNvPr id="0" name=""/>
        <dsp:cNvSpPr/>
      </dsp:nvSpPr>
      <dsp:spPr>
        <a:xfrm>
          <a:off x="5197047" y="2996207"/>
          <a:ext cx="4796523" cy="149891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5264"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2">
                  <a:lumMod val="90000"/>
                  <a:lumOff val="10000"/>
                </a:schemeClr>
              </a:solidFill>
              <a:latin typeface="Times New Roman" panose="02020603050405020304" pitchFamily="18" charset="0"/>
              <a:cs typeface="Times New Roman" panose="02020603050405020304" pitchFamily="18" charset="0"/>
            </a:rPr>
            <a:t>APPENDIX </a:t>
          </a:r>
        </a:p>
      </dsp:txBody>
      <dsp:txXfrm>
        <a:off x="5197047" y="2996207"/>
        <a:ext cx="4796523" cy="1498913"/>
      </dsp:txXfrm>
    </dsp:sp>
    <dsp:sp modelId="{8CFC2042-4C46-4C2D-BAE5-28267C2E064D}">
      <dsp:nvSpPr>
        <dsp:cNvPr id="0" name=""/>
        <dsp:cNvSpPr/>
      </dsp:nvSpPr>
      <dsp:spPr>
        <a:xfrm>
          <a:off x="5123282" y="2804101"/>
          <a:ext cx="1049239" cy="157385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5000" r="-7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F4C5-422B-9825-4732-C4288EBB9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FBB5F-687A-4944-F273-D1B382E20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031A0-4C2D-883F-8A85-79EECD1A4810}"/>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D505C791-23E2-8B2F-131F-9963069A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0FA6A-0FC8-94E6-3CDF-79AE815DBC0C}"/>
              </a:ext>
            </a:extLst>
          </p:cNvPr>
          <p:cNvSpPr>
            <a:spLocks noGrp="1"/>
          </p:cNvSpPr>
          <p:nvPr>
            <p:ph type="sldNum" sz="quarter" idx="12"/>
          </p:nvPr>
        </p:nvSpPr>
        <p:spPr/>
        <p:txBody>
          <a:bodyPr/>
          <a:lstStyle/>
          <a:p>
            <a:fld id="{A1DCF1BF-566F-401F-A624-76F29A5C312C}" type="slidenum">
              <a:rPr lang="en-US" smtClean="0"/>
              <a:t>‹#›</a:t>
            </a:fld>
            <a:endParaRPr lang="en-US"/>
          </a:p>
        </p:txBody>
      </p:sp>
      <p:sp>
        <p:nvSpPr>
          <p:cNvPr id="13" name="Freeform: Shape 12">
            <a:extLst>
              <a:ext uri="{FF2B5EF4-FFF2-40B4-BE49-F238E27FC236}">
                <a16:creationId xmlns:a16="http://schemas.microsoft.com/office/drawing/2014/main" id="{0BD04BAB-52EE-6A9E-3053-3ED7D9FCD464}"/>
              </a:ext>
            </a:extLst>
          </p:cNvPr>
          <p:cNvSpPr/>
          <p:nvPr userDrawn="1"/>
        </p:nvSpPr>
        <p:spPr>
          <a:xfrm>
            <a:off x="0" y="0"/>
            <a:ext cx="12210473" cy="6881091"/>
          </a:xfrm>
          <a:custGeom>
            <a:avLst/>
            <a:gdLst>
              <a:gd name="connsiteX0" fmla="*/ 0 w 12210473"/>
              <a:gd name="connsiteY0" fmla="*/ 4239491 h 6881091"/>
              <a:gd name="connsiteX1" fmla="*/ 5874327 w 12210473"/>
              <a:gd name="connsiteY1" fmla="*/ 0 h 6881091"/>
              <a:gd name="connsiteX2" fmla="*/ 12210473 w 12210473"/>
              <a:gd name="connsiteY2" fmla="*/ 18473 h 6881091"/>
              <a:gd name="connsiteX3" fmla="*/ 12210473 w 12210473"/>
              <a:gd name="connsiteY3" fmla="*/ 3352800 h 6881091"/>
              <a:gd name="connsiteX4" fmla="*/ 8478982 w 12210473"/>
              <a:gd name="connsiteY4" fmla="*/ 6881091 h 6881091"/>
              <a:gd name="connsiteX5" fmla="*/ 9236 w 12210473"/>
              <a:gd name="connsiteY5" fmla="*/ 6853382 h 6881091"/>
              <a:gd name="connsiteX6" fmla="*/ 0 w 12210473"/>
              <a:gd name="connsiteY6" fmla="*/ 4239491 h 688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0473" h="6881091">
                <a:moveTo>
                  <a:pt x="0" y="4239491"/>
                </a:moveTo>
                <a:lnTo>
                  <a:pt x="5874327" y="0"/>
                </a:lnTo>
                <a:lnTo>
                  <a:pt x="12210473" y="18473"/>
                </a:lnTo>
                <a:lnTo>
                  <a:pt x="12210473" y="3352800"/>
                </a:lnTo>
                <a:lnTo>
                  <a:pt x="8478982" y="6881091"/>
                </a:lnTo>
                <a:lnTo>
                  <a:pt x="9236" y="6853382"/>
                </a:lnTo>
                <a:cubicBezTo>
                  <a:pt x="6157" y="5982085"/>
                  <a:pt x="3079" y="5110788"/>
                  <a:pt x="0" y="4239491"/>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br>
              <a:rPr lang="vi-VN" b="0" cap="none" spc="0" dirty="0">
                <a:ln w="0"/>
                <a:solidFill>
                  <a:schemeClr val="tx1"/>
                </a:solidFill>
                <a:effectLst>
                  <a:outerShdw blurRad="38100" dist="19050" dir="2700000" algn="tl" rotWithShape="0">
                    <a:schemeClr val="dk1">
                      <a:alpha val="40000"/>
                    </a:schemeClr>
                  </a:outerShdw>
                </a:effectLst>
              </a:rPr>
            </a:br>
            <a:br>
              <a:rPr lang="vi-VN" b="0" cap="none" spc="0" dirty="0">
                <a:ln w="0"/>
                <a:solidFill>
                  <a:schemeClr val="tx1"/>
                </a:solidFill>
                <a:effectLst>
                  <a:outerShdw blurRad="38100" dist="19050" dir="2700000" algn="tl" rotWithShape="0">
                    <a:schemeClr val="dk1">
                      <a:alpha val="40000"/>
                    </a:schemeClr>
                  </a:outerShdw>
                </a:effectLst>
              </a:rPr>
            </a:b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4" name="Freeform: Shape 13">
            <a:extLst>
              <a:ext uri="{FF2B5EF4-FFF2-40B4-BE49-F238E27FC236}">
                <a16:creationId xmlns:a16="http://schemas.microsoft.com/office/drawing/2014/main" id="{6C147F2D-B3B7-2063-1915-A5C178241E2E}"/>
              </a:ext>
            </a:extLst>
          </p:cNvPr>
          <p:cNvSpPr/>
          <p:nvPr userDrawn="1"/>
        </p:nvSpPr>
        <p:spPr>
          <a:xfrm>
            <a:off x="9236" y="0"/>
            <a:ext cx="5902037" cy="4248727"/>
          </a:xfrm>
          <a:custGeom>
            <a:avLst/>
            <a:gdLst>
              <a:gd name="connsiteX0" fmla="*/ 0 w 5902037"/>
              <a:gd name="connsiteY0" fmla="*/ 3805382 h 4248727"/>
              <a:gd name="connsiteX1" fmla="*/ 5412509 w 5902037"/>
              <a:gd name="connsiteY1" fmla="*/ 0 h 4248727"/>
              <a:gd name="connsiteX2" fmla="*/ 5902037 w 5902037"/>
              <a:gd name="connsiteY2" fmla="*/ 9236 h 4248727"/>
              <a:gd name="connsiteX3" fmla="*/ 18473 w 5902037"/>
              <a:gd name="connsiteY3" fmla="*/ 4248727 h 4248727"/>
              <a:gd name="connsiteX4" fmla="*/ 0 w 5902037"/>
              <a:gd name="connsiteY4" fmla="*/ 3805382 h 424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037" h="4248727">
                <a:moveTo>
                  <a:pt x="0" y="3805382"/>
                </a:moveTo>
                <a:lnTo>
                  <a:pt x="5412509" y="0"/>
                </a:lnTo>
                <a:lnTo>
                  <a:pt x="5902037" y="9236"/>
                </a:lnTo>
                <a:lnTo>
                  <a:pt x="18473" y="4248727"/>
                </a:lnTo>
                <a:lnTo>
                  <a:pt x="0" y="3805382"/>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3D0BC34-06FA-D4DF-CEE6-89720197D35C}"/>
              </a:ext>
            </a:extLst>
          </p:cNvPr>
          <p:cNvSpPr/>
          <p:nvPr userDrawn="1"/>
        </p:nvSpPr>
        <p:spPr>
          <a:xfrm>
            <a:off x="8506691" y="3380509"/>
            <a:ext cx="3676073" cy="3500582"/>
          </a:xfrm>
          <a:custGeom>
            <a:avLst/>
            <a:gdLst>
              <a:gd name="connsiteX0" fmla="*/ 0 w 3676073"/>
              <a:gd name="connsiteY0" fmla="*/ 3472873 h 3500582"/>
              <a:gd name="connsiteX1" fmla="*/ 3666836 w 3676073"/>
              <a:gd name="connsiteY1" fmla="*/ 0 h 3500582"/>
              <a:gd name="connsiteX2" fmla="*/ 3676073 w 3676073"/>
              <a:gd name="connsiteY2" fmla="*/ 295564 h 3500582"/>
              <a:gd name="connsiteX3" fmla="*/ 406400 w 3676073"/>
              <a:gd name="connsiteY3" fmla="*/ 3500582 h 3500582"/>
              <a:gd name="connsiteX4" fmla="*/ 0 w 3676073"/>
              <a:gd name="connsiteY4" fmla="*/ 3472873 h 3500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073" h="3500582">
                <a:moveTo>
                  <a:pt x="0" y="3472873"/>
                </a:moveTo>
                <a:lnTo>
                  <a:pt x="3666836" y="0"/>
                </a:lnTo>
                <a:lnTo>
                  <a:pt x="3676073" y="295564"/>
                </a:lnTo>
                <a:lnTo>
                  <a:pt x="406400" y="3500582"/>
                </a:lnTo>
                <a:lnTo>
                  <a:pt x="0" y="3472873"/>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8CE2B618-35B9-2EFC-C921-C64B5378A7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331" y="102962"/>
            <a:ext cx="2034308" cy="9233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ACD5C92-8C84-C7FC-3186-46F3B82E15D2}"/>
              </a:ext>
            </a:extLst>
          </p:cNvPr>
          <p:cNvSpPr txBox="1"/>
          <p:nvPr userDrawn="1"/>
        </p:nvSpPr>
        <p:spPr>
          <a:xfrm>
            <a:off x="484803" y="1026292"/>
            <a:ext cx="1634836" cy="830997"/>
          </a:xfrm>
          <a:prstGeom prst="rect">
            <a:avLst/>
          </a:prstGeom>
          <a:noFill/>
        </p:spPr>
        <p:txBody>
          <a:bodyPr wrap="square">
            <a:spAutoFit/>
          </a:bodyPr>
          <a:lstStyle/>
          <a:p>
            <a:pPr rtl="0">
              <a:spcBef>
                <a:spcPts val="0"/>
              </a:spcBef>
              <a:spcAft>
                <a:spcPts val="0"/>
              </a:spcAft>
            </a:pPr>
            <a:r>
              <a:rPr lang="en-US" sz="1200" b="0" i="0" u="none" strike="noStrike">
                <a:solidFill>
                  <a:srgbClr val="000000"/>
                </a:solidFill>
                <a:effectLst/>
                <a:latin typeface="Calibri" panose="020F0502020204030204" pitchFamily="34" charset="0"/>
              </a:rPr>
              <a:t>http://vku.udn.vn</a:t>
            </a:r>
            <a:endParaRPr lang="en-US" sz="1200" b="0">
              <a:effectLst/>
            </a:endParaRPr>
          </a:p>
          <a:p>
            <a:br>
              <a:rPr lang="en-US"/>
            </a:br>
            <a:endParaRPr lang="en-US"/>
          </a:p>
        </p:txBody>
      </p:sp>
    </p:spTree>
    <p:extLst>
      <p:ext uri="{BB962C8B-B14F-4D97-AF65-F5344CB8AC3E}">
        <p14:creationId xmlns:p14="http://schemas.microsoft.com/office/powerpoint/2010/main" val="380924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62B2-DCAC-FED7-9B99-D7F1C06254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6A4D6-E5D3-1DDA-A154-52374372E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1E963-E3C2-F935-B1DA-2746ECFCB55B}"/>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ACF8AC7C-8F9F-9590-A9A2-A6B853D6A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E8B20-6072-9228-77C2-F1F8CC6EEB46}"/>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471749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BB29C-312C-6E96-82D7-EC1B0FCBF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10CDE8-5128-CC8D-C2D8-5859A4FFD4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D15C5-C643-CB3C-5BC5-592962331A3F}"/>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1F763EFB-25C4-0965-AE5E-B9505B87B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18236-3516-8461-CF50-CCBDE67089F2}"/>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428197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2FDF6C-D8BE-1A62-B940-3EED5E8CC895}"/>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1C98DCBB-6E62-4637-2C33-DB7A01E35E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C2E58E-0168-C3DE-8538-224CB0D181F3}"/>
              </a:ext>
            </a:extLst>
          </p:cNvPr>
          <p:cNvSpPr>
            <a:spLocks noGrp="1"/>
          </p:cNvSpPr>
          <p:nvPr>
            <p:ph type="sldNum" sz="quarter" idx="12"/>
          </p:nvPr>
        </p:nvSpPr>
        <p:spPr/>
        <p:txBody>
          <a:bodyPr/>
          <a:lstStyle/>
          <a:p>
            <a:fld id="{A1DCF1BF-566F-401F-A624-76F29A5C312C}" type="slidenum">
              <a:rPr lang="en-US" smtClean="0"/>
              <a:t>‹#›</a:t>
            </a:fld>
            <a:endParaRPr lang="en-US"/>
          </a:p>
        </p:txBody>
      </p:sp>
      <p:sp>
        <p:nvSpPr>
          <p:cNvPr id="9" name="Date Placeholder 3">
            <a:extLst>
              <a:ext uri="{FF2B5EF4-FFF2-40B4-BE49-F238E27FC236}">
                <a16:creationId xmlns:a16="http://schemas.microsoft.com/office/drawing/2014/main" id="{5C15DED2-CDF6-ACF6-EAF2-D4ECE1E0B535}"/>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136BDC-8CA7-4F01-9058-98D8295871E9}" type="datetimeFigureOut">
              <a:rPr lang="en-US" smtClean="0"/>
              <a:pPr/>
              <a:t>6/3/2024</a:t>
            </a:fld>
            <a:endParaRPr lang="en-US"/>
          </a:p>
        </p:txBody>
      </p:sp>
      <p:sp>
        <p:nvSpPr>
          <p:cNvPr id="10" name="Slide Number Placeholder 5">
            <a:extLst>
              <a:ext uri="{FF2B5EF4-FFF2-40B4-BE49-F238E27FC236}">
                <a16:creationId xmlns:a16="http://schemas.microsoft.com/office/drawing/2014/main" id="{79D44263-15FC-5308-3329-35E062A3247E}"/>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E1C4F5-C301-4418-A185-58C9CD6AE86B}" type="slidenum">
              <a:rPr lang="en-US" smtClean="0"/>
              <a:pPr/>
              <a:t>‹#›</a:t>
            </a:fld>
            <a:endParaRPr lang="en-US"/>
          </a:p>
        </p:txBody>
      </p:sp>
      <p:sp>
        <p:nvSpPr>
          <p:cNvPr id="24" name="Freeform: Shape 23">
            <a:extLst>
              <a:ext uri="{FF2B5EF4-FFF2-40B4-BE49-F238E27FC236}">
                <a16:creationId xmlns:a16="http://schemas.microsoft.com/office/drawing/2014/main" id="{9AE485A7-1E0B-8F23-A0FF-C5C78E031EE6}"/>
              </a:ext>
            </a:extLst>
          </p:cNvPr>
          <p:cNvSpPr/>
          <p:nvPr userDrawn="1"/>
        </p:nvSpPr>
        <p:spPr>
          <a:xfrm>
            <a:off x="-60037" y="3114964"/>
            <a:ext cx="4313382" cy="3777673"/>
          </a:xfrm>
          <a:custGeom>
            <a:avLst/>
            <a:gdLst>
              <a:gd name="connsiteX0" fmla="*/ 55418 w 4313382"/>
              <a:gd name="connsiteY0" fmla="*/ 341746 h 3777673"/>
              <a:gd name="connsiteX1" fmla="*/ 387927 w 4313382"/>
              <a:gd name="connsiteY1" fmla="*/ 0 h 3777673"/>
              <a:gd name="connsiteX2" fmla="*/ 387927 w 4313382"/>
              <a:gd name="connsiteY2" fmla="*/ 3343564 h 3777673"/>
              <a:gd name="connsiteX3" fmla="*/ 3805382 w 4313382"/>
              <a:gd name="connsiteY3" fmla="*/ 3362037 h 3777673"/>
              <a:gd name="connsiteX4" fmla="*/ 4313382 w 4313382"/>
              <a:gd name="connsiteY4" fmla="*/ 3749964 h 3777673"/>
              <a:gd name="connsiteX5" fmla="*/ 0 w 4313382"/>
              <a:gd name="connsiteY5" fmla="*/ 3777673 h 3777673"/>
              <a:gd name="connsiteX6" fmla="*/ 55418 w 4313382"/>
              <a:gd name="connsiteY6" fmla="*/ 341746 h 377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3382" h="3777673">
                <a:moveTo>
                  <a:pt x="55418" y="341746"/>
                </a:moveTo>
                <a:lnTo>
                  <a:pt x="387927" y="0"/>
                </a:lnTo>
                <a:lnTo>
                  <a:pt x="387927" y="3343564"/>
                </a:lnTo>
                <a:lnTo>
                  <a:pt x="3805382" y="3362037"/>
                </a:lnTo>
                <a:lnTo>
                  <a:pt x="4313382" y="3749964"/>
                </a:lnTo>
                <a:lnTo>
                  <a:pt x="0" y="3777673"/>
                </a:lnTo>
                <a:lnTo>
                  <a:pt x="55418" y="341746"/>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A823B83-1472-4E74-07C7-8312ABB08D13}"/>
              </a:ext>
            </a:extLst>
          </p:cNvPr>
          <p:cNvSpPr/>
          <p:nvPr userDrawn="1"/>
        </p:nvSpPr>
        <p:spPr>
          <a:xfrm>
            <a:off x="6340763" y="2310"/>
            <a:ext cx="5846618" cy="2872509"/>
          </a:xfrm>
          <a:custGeom>
            <a:avLst/>
            <a:gdLst>
              <a:gd name="connsiteX0" fmla="*/ 0 w 5846618"/>
              <a:gd name="connsiteY0" fmla="*/ 369454 h 2872509"/>
              <a:gd name="connsiteX1" fmla="*/ 544945 w 5846618"/>
              <a:gd name="connsiteY1" fmla="*/ 9236 h 2872509"/>
              <a:gd name="connsiteX2" fmla="*/ 5837382 w 5846618"/>
              <a:gd name="connsiteY2" fmla="*/ 0 h 2872509"/>
              <a:gd name="connsiteX3" fmla="*/ 5846618 w 5846618"/>
              <a:gd name="connsiteY3" fmla="*/ 2872509 h 2872509"/>
              <a:gd name="connsiteX4" fmla="*/ 5495636 w 5846618"/>
              <a:gd name="connsiteY4" fmla="*/ 2438400 h 2872509"/>
              <a:gd name="connsiteX5" fmla="*/ 5495636 w 5846618"/>
              <a:gd name="connsiteY5" fmla="*/ 369454 h 2872509"/>
              <a:gd name="connsiteX6" fmla="*/ 0 w 5846618"/>
              <a:gd name="connsiteY6" fmla="*/ 369454 h 28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618" h="2872509">
                <a:moveTo>
                  <a:pt x="0" y="369454"/>
                </a:moveTo>
                <a:lnTo>
                  <a:pt x="544945" y="9236"/>
                </a:lnTo>
                <a:lnTo>
                  <a:pt x="5837382" y="0"/>
                </a:lnTo>
                <a:cubicBezTo>
                  <a:pt x="5840461" y="957503"/>
                  <a:pt x="5843539" y="1915006"/>
                  <a:pt x="5846618" y="2872509"/>
                </a:cubicBezTo>
                <a:lnTo>
                  <a:pt x="5495636" y="2438400"/>
                </a:lnTo>
                <a:lnTo>
                  <a:pt x="5495636" y="369454"/>
                </a:lnTo>
                <a:lnTo>
                  <a:pt x="0" y="369454"/>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5593EE-8434-B9B1-9BD1-459A32657D3E}"/>
              </a:ext>
            </a:extLst>
          </p:cNvPr>
          <p:cNvSpPr/>
          <p:nvPr userDrawn="1"/>
        </p:nvSpPr>
        <p:spPr>
          <a:xfrm>
            <a:off x="346363" y="371763"/>
            <a:ext cx="11499273" cy="6114474"/>
          </a:xfrm>
          <a:prstGeom prst="rect">
            <a:avLst/>
          </a:prstGeom>
          <a:noFill/>
          <a:ln>
            <a:solidFill>
              <a:srgbClr val="FFFF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7FD857C9-2B33-7933-19CF-3C5B22C0B1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1836" y="432035"/>
            <a:ext cx="2034308" cy="9233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7BE1A4A-830B-16B3-4F9F-4B900FD29E8F}"/>
              </a:ext>
            </a:extLst>
          </p:cNvPr>
          <p:cNvSpPr txBox="1"/>
          <p:nvPr userDrawn="1"/>
        </p:nvSpPr>
        <p:spPr>
          <a:xfrm>
            <a:off x="891308" y="1355365"/>
            <a:ext cx="1634836" cy="830997"/>
          </a:xfrm>
          <a:prstGeom prst="rect">
            <a:avLst/>
          </a:prstGeom>
          <a:noFill/>
        </p:spPr>
        <p:txBody>
          <a:bodyPr wrap="square">
            <a:spAutoFit/>
          </a:bodyPr>
          <a:lstStyle/>
          <a:p>
            <a:pPr rtl="0">
              <a:spcBef>
                <a:spcPts val="0"/>
              </a:spcBef>
              <a:spcAft>
                <a:spcPts val="0"/>
              </a:spcAft>
            </a:pPr>
            <a:r>
              <a:rPr lang="en-US" sz="1200" b="0" i="0" u="none" strike="noStrike">
                <a:solidFill>
                  <a:srgbClr val="000000"/>
                </a:solidFill>
                <a:effectLst/>
                <a:latin typeface="Calibri" panose="020F0502020204030204" pitchFamily="34" charset="0"/>
              </a:rPr>
              <a:t>http://vku.udn.vn</a:t>
            </a:r>
            <a:endParaRPr lang="en-US" sz="1200" b="0">
              <a:effectLst/>
            </a:endParaRPr>
          </a:p>
          <a:p>
            <a:br>
              <a:rPr lang="en-US"/>
            </a:br>
            <a:endParaRPr lang="en-US"/>
          </a:p>
        </p:txBody>
      </p:sp>
      <p:sp>
        <p:nvSpPr>
          <p:cNvPr id="29" name="TextBox 28">
            <a:extLst>
              <a:ext uri="{FF2B5EF4-FFF2-40B4-BE49-F238E27FC236}">
                <a16:creationId xmlns:a16="http://schemas.microsoft.com/office/drawing/2014/main" id="{3EB81231-741D-A8F9-DFD3-F1A5C78DDF1E}"/>
              </a:ext>
            </a:extLst>
          </p:cNvPr>
          <p:cNvSpPr txBox="1"/>
          <p:nvPr userDrawn="1"/>
        </p:nvSpPr>
        <p:spPr>
          <a:xfrm>
            <a:off x="251473" y="6546509"/>
            <a:ext cx="4313382" cy="276999"/>
          </a:xfrm>
          <a:prstGeom prst="rect">
            <a:avLst/>
          </a:prstGeom>
          <a:noFill/>
        </p:spPr>
        <p:txBody>
          <a:bodyPr wrap="square" rtlCol="0">
            <a:spAutoFit/>
          </a:bodyPr>
          <a:lstStyle/>
          <a:p>
            <a:r>
              <a:rPr lang="vi-VN" sz="1200" b="1" dirty="0">
                <a:solidFill>
                  <a:schemeClr val="tx2">
                    <a:lumMod val="75000"/>
                    <a:lumOff val="25000"/>
                  </a:schemeClr>
                </a:solidFill>
                <a:latin typeface="Times New Roman" panose="02020603050405020304" pitchFamily="18" charset="0"/>
                <a:cs typeface="Times New Roman" panose="02020603050405020304" pitchFamily="18" charset="0"/>
              </a:rPr>
              <a:t>Đồ án cơ sở 1</a:t>
            </a:r>
            <a:endParaRPr lang="en-US" sz="12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288FC76-B98C-370A-0320-1E75855F4883}"/>
              </a:ext>
            </a:extLst>
          </p:cNvPr>
          <p:cNvCxnSpPr/>
          <p:nvPr userDrawn="1"/>
        </p:nvCxnSpPr>
        <p:spPr>
          <a:xfrm>
            <a:off x="3581400" y="1224952"/>
            <a:ext cx="7874479"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DDE93F7B-C8E5-CA37-E5CB-ED8CDFBDBF50}"/>
              </a:ext>
            </a:extLst>
          </p:cNvPr>
          <p:cNvSpPr>
            <a:spLocks noGrp="1"/>
          </p:cNvSpPr>
          <p:nvPr>
            <p:ph type="title"/>
          </p:nvPr>
        </p:nvSpPr>
        <p:spPr>
          <a:xfrm>
            <a:off x="3581400" y="432035"/>
            <a:ext cx="8030793" cy="792918"/>
          </a:xfrm>
          <a:prstGeom prst="rect">
            <a:avLst/>
          </a:prstGeom>
        </p:spPr>
        <p:txBody>
          <a:bodyPr/>
          <a:lstStyle>
            <a:lvl1pPr algn="ctr">
              <a:defRPr b="1">
                <a:solidFill>
                  <a:srgbClr val="FF0000"/>
                </a:solidFill>
                <a:latin typeface="Times New Roman" panose="02020603050405020304" pitchFamily="18" charset="0"/>
                <a:cs typeface="Times New Roman" panose="02020603050405020304" pitchFamily="18" charset="0"/>
              </a:defRPr>
            </a:lvl1pPr>
          </a:lstStyle>
          <a:p>
            <a:endParaRPr lang="en-US" dirty="0"/>
          </a:p>
        </p:txBody>
      </p:sp>
    </p:spTree>
    <p:extLst>
      <p:ext uri="{BB962C8B-B14F-4D97-AF65-F5344CB8AC3E}">
        <p14:creationId xmlns:p14="http://schemas.microsoft.com/office/powerpoint/2010/main" val="113555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7627-F24D-9698-90A0-4D712A520E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E709EC-8AF1-D8DE-892A-863E12F7B9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08469-BE6F-47FA-73E2-76760D8C54F1}"/>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5BC3882C-E848-1690-3986-566F91D0F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FF4CC-3B30-05F8-CB1C-B6445A3E9612}"/>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74823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21F5-5CB2-506E-D52C-7F217FDF3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5946C-E123-D320-FA63-61D778FED6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8860F9-5398-B8C5-D18A-34C183F215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144BF5-4639-078F-9F17-A815D70C7649}"/>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6" name="Footer Placeholder 5">
            <a:extLst>
              <a:ext uri="{FF2B5EF4-FFF2-40B4-BE49-F238E27FC236}">
                <a16:creationId xmlns:a16="http://schemas.microsoft.com/office/drawing/2014/main" id="{F568FFC6-9EC2-7214-F797-417A61AA03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294C9-80D1-D378-7893-016A448FF0F3}"/>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31969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0A08-2E93-2AB2-687C-6EABE865EB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427116-2AD5-A609-F8B0-5D6BDED10A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9E2A59-016C-5375-A58B-A69C13B370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1B3C9B-91F7-7CEA-DB6F-E5E376A9CD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A15C3E-E835-0C52-7A6B-1840DEBC2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013F-6441-20E8-2498-466487C36C9F}"/>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8" name="Footer Placeholder 7">
            <a:extLst>
              <a:ext uri="{FF2B5EF4-FFF2-40B4-BE49-F238E27FC236}">
                <a16:creationId xmlns:a16="http://schemas.microsoft.com/office/drawing/2014/main" id="{61B460C2-E76C-9CF0-F83E-84667B645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906208-E0E1-8052-039B-B9097A98976A}"/>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398305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FDC7-E79B-4252-EC0A-48AEDAA2CA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D01B-85F8-4D1E-4814-8ECAAB90B497}"/>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4" name="Footer Placeholder 3">
            <a:extLst>
              <a:ext uri="{FF2B5EF4-FFF2-40B4-BE49-F238E27FC236}">
                <a16:creationId xmlns:a16="http://schemas.microsoft.com/office/drawing/2014/main" id="{06B179EF-3EBC-A4B9-3A60-B1A4A2DE10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AB30D-2FAF-112C-3F77-811A74E97300}"/>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580869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C75FDD-9746-3917-14B9-8728ACAEE22A}"/>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3" name="Footer Placeholder 2">
            <a:extLst>
              <a:ext uri="{FF2B5EF4-FFF2-40B4-BE49-F238E27FC236}">
                <a16:creationId xmlns:a16="http://schemas.microsoft.com/office/drawing/2014/main" id="{D922604E-074C-D63C-DC38-9233E83F59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56B709-D978-193C-AFC0-95D4985AED8B}"/>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40191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5E78-9475-A8B2-E979-C223CD8D3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559DEB-BA6B-ACDA-858B-0FE49ADF8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191C99-F0C7-51A9-D230-846C67413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39D63-77FE-52AF-4758-1A71D0EA121B}"/>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6" name="Footer Placeholder 5">
            <a:extLst>
              <a:ext uri="{FF2B5EF4-FFF2-40B4-BE49-F238E27FC236}">
                <a16:creationId xmlns:a16="http://schemas.microsoft.com/office/drawing/2014/main" id="{577056F9-EC38-0CF2-6B1F-B8150FDA8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65C674-8D7A-906E-BDE5-ECD213B24E68}"/>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74882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AB23-23B6-FFB5-044F-270CB6555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D0AEE3-C5CE-CD0B-26EB-C59C94735E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9FE72-D90A-A507-7A37-82AE02A96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790FC-8F07-62AD-6670-5BD4C0F55B33}"/>
              </a:ext>
            </a:extLst>
          </p:cNvPr>
          <p:cNvSpPr>
            <a:spLocks noGrp="1"/>
          </p:cNvSpPr>
          <p:nvPr>
            <p:ph type="dt" sz="half" idx="10"/>
          </p:nvPr>
        </p:nvSpPr>
        <p:spPr/>
        <p:txBody>
          <a:bodyPr/>
          <a:lstStyle/>
          <a:p>
            <a:fld id="{1207087A-F268-485E-963A-02361775A9CE}" type="datetimeFigureOut">
              <a:rPr lang="en-US" smtClean="0"/>
              <a:t>6/3/2024</a:t>
            </a:fld>
            <a:endParaRPr lang="en-US"/>
          </a:p>
        </p:txBody>
      </p:sp>
      <p:sp>
        <p:nvSpPr>
          <p:cNvPr id="6" name="Footer Placeholder 5">
            <a:extLst>
              <a:ext uri="{FF2B5EF4-FFF2-40B4-BE49-F238E27FC236}">
                <a16:creationId xmlns:a16="http://schemas.microsoft.com/office/drawing/2014/main" id="{F0D506EC-4309-BDD2-A471-6F57759BB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F384A3-0DE6-4594-2551-56F0F4D0DD54}"/>
              </a:ext>
            </a:extLst>
          </p:cNvPr>
          <p:cNvSpPr>
            <a:spLocks noGrp="1"/>
          </p:cNvSpPr>
          <p:nvPr>
            <p:ph type="sldNum" sz="quarter" idx="12"/>
          </p:nvPr>
        </p:nvSpPr>
        <p:spPr/>
        <p:txBody>
          <a:bodyPr/>
          <a:lstStyle/>
          <a:p>
            <a:fld id="{A1DCF1BF-566F-401F-A624-76F29A5C312C}" type="slidenum">
              <a:rPr lang="en-US" smtClean="0"/>
              <a:t>‹#›</a:t>
            </a:fld>
            <a:endParaRPr lang="en-US"/>
          </a:p>
        </p:txBody>
      </p:sp>
    </p:spTree>
    <p:extLst>
      <p:ext uri="{BB962C8B-B14F-4D97-AF65-F5344CB8AC3E}">
        <p14:creationId xmlns:p14="http://schemas.microsoft.com/office/powerpoint/2010/main" val="2501440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1D1687-D2DC-7307-D2C2-427DE1943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95219F5-2A39-C1BD-A67B-EEADA28B6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91013-0052-4D45-D2BC-72579F0F74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07087A-F268-485E-963A-02361775A9CE}" type="datetimeFigureOut">
              <a:rPr lang="en-US" smtClean="0"/>
              <a:t>6/3/2024</a:t>
            </a:fld>
            <a:endParaRPr lang="en-US"/>
          </a:p>
        </p:txBody>
      </p:sp>
      <p:sp>
        <p:nvSpPr>
          <p:cNvPr id="5" name="Footer Placeholder 4">
            <a:extLst>
              <a:ext uri="{FF2B5EF4-FFF2-40B4-BE49-F238E27FC236}">
                <a16:creationId xmlns:a16="http://schemas.microsoft.com/office/drawing/2014/main" id="{F3522DBE-9645-C75A-093F-83B4FADF8F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D7CE7B-9E6B-D02B-C9F7-3E1FDC675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DCF1BF-566F-401F-A624-76F29A5C312C}" type="slidenum">
              <a:rPr lang="en-US" smtClean="0"/>
              <a:t>‹#›</a:t>
            </a:fld>
            <a:endParaRPr lang="en-US"/>
          </a:p>
        </p:txBody>
      </p:sp>
      <p:sp>
        <p:nvSpPr>
          <p:cNvPr id="14" name="TextBox 13">
            <a:extLst>
              <a:ext uri="{FF2B5EF4-FFF2-40B4-BE49-F238E27FC236}">
                <a16:creationId xmlns:a16="http://schemas.microsoft.com/office/drawing/2014/main" id="{A86F8FE5-19A6-E6F6-DAEF-59123FAECEA2}"/>
              </a:ext>
            </a:extLst>
          </p:cNvPr>
          <p:cNvSpPr txBox="1"/>
          <p:nvPr userDrawn="1"/>
        </p:nvSpPr>
        <p:spPr>
          <a:xfrm>
            <a:off x="484803" y="1026292"/>
            <a:ext cx="1634836" cy="830997"/>
          </a:xfrm>
          <a:prstGeom prst="rect">
            <a:avLst/>
          </a:prstGeom>
          <a:noFill/>
        </p:spPr>
        <p:txBody>
          <a:bodyPr wrap="square">
            <a:spAutoFit/>
          </a:bodyPr>
          <a:lstStyle/>
          <a:p>
            <a:pPr rtl="0">
              <a:spcBef>
                <a:spcPts val="0"/>
              </a:spcBef>
              <a:spcAft>
                <a:spcPts val="0"/>
              </a:spcAft>
            </a:pPr>
            <a:r>
              <a:rPr lang="en-US" sz="1200" b="0" i="0" u="none" strike="noStrike">
                <a:solidFill>
                  <a:srgbClr val="000000"/>
                </a:solidFill>
                <a:effectLst/>
                <a:latin typeface="Calibri" panose="020F0502020204030204" pitchFamily="34" charset="0"/>
              </a:rPr>
              <a:t>http://vku.udn.vn</a:t>
            </a:r>
            <a:endParaRPr lang="en-US" sz="1200" b="0">
              <a:effectLst/>
            </a:endParaRPr>
          </a:p>
          <a:p>
            <a:br>
              <a:rPr lang="en-US"/>
            </a:br>
            <a:endParaRPr lang="en-US"/>
          </a:p>
        </p:txBody>
      </p:sp>
    </p:spTree>
    <p:extLst>
      <p:ext uri="{BB962C8B-B14F-4D97-AF65-F5344CB8AC3E}">
        <p14:creationId xmlns:p14="http://schemas.microsoft.com/office/powerpoint/2010/main" val="332775168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3DDA-2E31-9A80-66FA-DB15C6342A54}"/>
              </a:ext>
            </a:extLst>
          </p:cNvPr>
          <p:cNvSpPr>
            <a:spLocks noGrp="1"/>
          </p:cNvSpPr>
          <p:nvPr>
            <p:ph type="title"/>
          </p:nvPr>
        </p:nvSpPr>
        <p:spPr>
          <a:xfrm>
            <a:off x="5381571" y="500062"/>
            <a:ext cx="6810429" cy="1325563"/>
          </a:xfrm>
        </p:spPr>
        <p:txBody>
          <a:bodyPr>
            <a:normAutofit fontScale="90000"/>
          </a:bodyPr>
          <a:lstStyle/>
          <a:p>
            <a:pPr algn="ctr">
              <a:lnSpc>
                <a:spcPct val="115000"/>
              </a:lnSpc>
              <a:spcAft>
                <a:spcPts val="800"/>
              </a:spcAft>
            </a:pPr>
            <a:r>
              <a:rPr lang="vi-VN" sz="1800" b="1" kern="100" dirty="0">
                <a:effectLst/>
                <a:latin typeface="Times New Roman" panose="02020603050405020304" pitchFamily="18" charset="0"/>
                <a:ea typeface="Aptos" panose="020B0004020202020204" pitchFamily="34" charset="0"/>
                <a:cs typeface="Arial" panose="020B0604020202020204" pitchFamily="34" charset="0"/>
              </a:rPr>
              <a:t>ĐẠI HỌC ĐÀ NẴNG</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vi-VN" sz="1800" b="1" kern="100" dirty="0">
                <a:effectLst/>
                <a:latin typeface="Times New Roman" panose="02020603050405020304" pitchFamily="18" charset="0"/>
                <a:ea typeface="Aptos" panose="020B0004020202020204" pitchFamily="34" charset="0"/>
                <a:cs typeface="Arial" panose="020B0604020202020204" pitchFamily="34" charset="0"/>
              </a:rPr>
              <a:t>TRƯỜNG ĐẠI HỌC CÔNG NGHỆ THÔNG TIN VÀ TRUYỀN THÔNG</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vi-VN" sz="1800" b="1" kern="100" dirty="0">
                <a:effectLst/>
                <a:latin typeface="Times New Roman" panose="02020603050405020304" pitchFamily="18" charset="0"/>
                <a:ea typeface="Aptos" panose="020B0004020202020204" pitchFamily="34" charset="0"/>
                <a:cs typeface="Arial" panose="020B0604020202020204" pitchFamily="34" charset="0"/>
              </a:rPr>
              <a:t>VIỆT – HÀN</a:t>
            </a:r>
            <a:br>
              <a:rPr lang="vi-VN" sz="1800" b="1" kern="100" dirty="0">
                <a:effectLst/>
                <a:latin typeface="Times New Roman" panose="02020603050405020304" pitchFamily="18" charset="0"/>
                <a:ea typeface="Aptos" panose="020B0004020202020204" pitchFamily="34" charset="0"/>
                <a:cs typeface="Arial" panose="020B0604020202020204" pitchFamily="34" charset="0"/>
              </a:rPr>
            </a:br>
            <a:r>
              <a:rPr lang="vi-VN" sz="1800" b="1" kern="100" dirty="0">
                <a:effectLst/>
                <a:latin typeface="Times New Roman" panose="02020603050405020304" pitchFamily="18" charset="0"/>
                <a:ea typeface="Aptos" panose="020B0004020202020204" pitchFamily="34" charset="0"/>
                <a:cs typeface="Arial" panose="020B0604020202020204" pitchFamily="34" charset="0"/>
              </a:rPr>
              <a:t>KHOA KHOA HỌC MÁY TÍNH</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dirty="0"/>
          </a:p>
        </p:txBody>
      </p:sp>
      <p:sp>
        <p:nvSpPr>
          <p:cNvPr id="6" name="TextBox 5">
            <a:extLst>
              <a:ext uri="{FF2B5EF4-FFF2-40B4-BE49-F238E27FC236}">
                <a16:creationId xmlns:a16="http://schemas.microsoft.com/office/drawing/2014/main" id="{C7FCD101-7F8E-0FA1-B346-BB0E8D759056}"/>
              </a:ext>
            </a:extLst>
          </p:cNvPr>
          <p:cNvSpPr txBox="1"/>
          <p:nvPr/>
        </p:nvSpPr>
        <p:spPr>
          <a:xfrm>
            <a:off x="4361688" y="1694760"/>
            <a:ext cx="5412059" cy="954107"/>
          </a:xfrm>
          <a:prstGeom prst="rect">
            <a:avLst/>
          </a:prstGeom>
          <a:noFill/>
        </p:spPr>
        <p:txBody>
          <a:bodyPr wrap="none" rtlCol="0">
            <a:spAutoFit/>
          </a:bodyPr>
          <a:lstStyle/>
          <a:p>
            <a:r>
              <a:rPr lang="vi-VN" sz="5600" b="1" dirty="0">
                <a:solidFill>
                  <a:srgbClr val="FF0000"/>
                </a:solidFill>
                <a:latin typeface="+mj-lt"/>
              </a:rPr>
              <a:t>ĐỒ ÁN CƠ SỞ 1</a:t>
            </a:r>
            <a:endParaRPr lang="en-US" sz="5600" b="1" dirty="0">
              <a:solidFill>
                <a:srgbClr val="FF0000"/>
              </a:solidFill>
              <a:latin typeface="+mj-lt"/>
            </a:endParaRPr>
          </a:p>
        </p:txBody>
      </p:sp>
      <p:sp>
        <p:nvSpPr>
          <p:cNvPr id="7" name="TextBox 6">
            <a:extLst>
              <a:ext uri="{FF2B5EF4-FFF2-40B4-BE49-F238E27FC236}">
                <a16:creationId xmlns:a16="http://schemas.microsoft.com/office/drawing/2014/main" id="{1543FFA7-368E-4E14-69F6-319686870236}"/>
              </a:ext>
            </a:extLst>
          </p:cNvPr>
          <p:cNvSpPr txBox="1"/>
          <p:nvPr/>
        </p:nvSpPr>
        <p:spPr>
          <a:xfrm>
            <a:off x="4365001" y="3649020"/>
            <a:ext cx="5783571" cy="646331"/>
          </a:xfrm>
          <a:prstGeom prst="rect">
            <a:avLst/>
          </a:prstGeom>
          <a:noFill/>
        </p:spPr>
        <p:txBody>
          <a:bodyPr wrap="none" rtlCol="0">
            <a:spAutoFit/>
          </a:bodyPr>
          <a:lstStyle/>
          <a:p>
            <a:r>
              <a:rPr lang="en-US" b="1" dirty="0">
                <a:latin typeface="+mj-lt"/>
              </a:rPr>
              <a:t>Students perform</a:t>
            </a:r>
            <a:r>
              <a:rPr lang="vi-VN" b="1" dirty="0">
                <a:latin typeface="+mj-lt"/>
              </a:rPr>
              <a:t>: </a:t>
            </a:r>
            <a:r>
              <a:rPr lang="en-US" b="1" dirty="0">
                <a:latin typeface="Times New Roman" panose="02020603050405020304" pitchFamily="18" charset="0"/>
                <a:cs typeface="Times New Roman" panose="02020603050405020304" pitchFamily="18" charset="0"/>
              </a:rPr>
              <a:t>TRỊNH THỊ THANH THẢO 23IT252</a:t>
            </a:r>
            <a:endParaRPr lang="vi-VN" b="1" dirty="0">
              <a:latin typeface="Times New Roman" panose="02020603050405020304" pitchFamily="18" charset="0"/>
              <a:cs typeface="Times New Roman" panose="02020603050405020304" pitchFamily="18" charset="0"/>
            </a:endParaRPr>
          </a:p>
          <a:p>
            <a:r>
              <a:rPr lang="vi-V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NGUYỄN QUANG KÍNH </a:t>
            </a:r>
            <a:r>
              <a:rPr lang="vi-VN" b="1" dirty="0">
                <a:latin typeface="Times New Roman" panose="02020603050405020304" pitchFamily="18" charset="0"/>
                <a:cs typeface="Times New Roman" panose="02020603050405020304" pitchFamily="18" charset="0"/>
              </a:rPr>
              <a:t>23IT1</a:t>
            </a:r>
            <a:r>
              <a:rPr lang="en-US" b="1" dirty="0">
                <a:latin typeface="Times New Roman" panose="02020603050405020304" pitchFamily="18" charset="0"/>
                <a:cs typeface="Times New Roman" panose="02020603050405020304" pitchFamily="18" charset="0"/>
              </a:rPr>
              <a:t>37</a:t>
            </a:r>
          </a:p>
        </p:txBody>
      </p:sp>
      <p:sp>
        <p:nvSpPr>
          <p:cNvPr id="8" name="TextBox 7">
            <a:extLst>
              <a:ext uri="{FF2B5EF4-FFF2-40B4-BE49-F238E27FC236}">
                <a16:creationId xmlns:a16="http://schemas.microsoft.com/office/drawing/2014/main" id="{1205B88C-AD26-7401-8144-64771AAA061C}"/>
              </a:ext>
            </a:extLst>
          </p:cNvPr>
          <p:cNvSpPr txBox="1"/>
          <p:nvPr/>
        </p:nvSpPr>
        <p:spPr>
          <a:xfrm>
            <a:off x="5381571" y="6391656"/>
            <a:ext cx="2787943" cy="369332"/>
          </a:xfrm>
          <a:prstGeom prst="rect">
            <a:avLst/>
          </a:prstGeom>
          <a:noFill/>
        </p:spPr>
        <p:txBody>
          <a:bodyPr wrap="none" rtlCol="0">
            <a:spAutoFit/>
          </a:bodyPr>
          <a:lstStyle/>
          <a:p>
            <a:r>
              <a:rPr lang="vi-VN" dirty="0">
                <a:latin typeface="+mj-lt"/>
              </a:rPr>
              <a:t>Đà Nẵng, tháng 6 năm 2024</a:t>
            </a:r>
            <a:endParaRPr lang="en-US" dirty="0">
              <a:latin typeface="+mj-lt"/>
            </a:endParaRPr>
          </a:p>
        </p:txBody>
      </p:sp>
      <p:sp>
        <p:nvSpPr>
          <p:cNvPr id="9" name="TextBox 8">
            <a:extLst>
              <a:ext uri="{FF2B5EF4-FFF2-40B4-BE49-F238E27FC236}">
                <a16:creationId xmlns:a16="http://schemas.microsoft.com/office/drawing/2014/main" id="{DCFEEC04-36F6-49A5-8AF3-3F2DA1A1EF7D}"/>
              </a:ext>
            </a:extLst>
          </p:cNvPr>
          <p:cNvSpPr txBox="1"/>
          <p:nvPr/>
        </p:nvSpPr>
        <p:spPr>
          <a:xfrm>
            <a:off x="4459469" y="4258211"/>
            <a:ext cx="4414285" cy="646331"/>
          </a:xfrm>
          <a:prstGeom prst="rect">
            <a:avLst/>
          </a:prstGeom>
          <a:noFill/>
        </p:spPr>
        <p:txBody>
          <a:bodyPr wrap="none" rtlCol="0">
            <a:spAutoFit/>
          </a:bodyPr>
          <a:lstStyle/>
          <a:p>
            <a:r>
              <a:rPr lang="en-US" b="1" dirty="0">
                <a:latin typeface="+mj-lt"/>
              </a:rPr>
              <a:t>Class</a:t>
            </a:r>
            <a:r>
              <a:rPr lang="vi-VN" b="1" dirty="0">
                <a:latin typeface="+mj-lt"/>
              </a:rPr>
              <a:t>:</a:t>
            </a:r>
            <a:r>
              <a:rPr lang="en-US" b="1" dirty="0">
                <a:latin typeface="+mj-lt"/>
              </a:rPr>
              <a:t>                             </a:t>
            </a:r>
            <a:r>
              <a:rPr lang="vi-VN" b="1" dirty="0">
                <a:latin typeface="+mj-lt"/>
              </a:rPr>
              <a:t>23IT2</a:t>
            </a:r>
            <a:endParaRPr lang="en-US" b="1" dirty="0">
              <a:latin typeface="+mj-lt"/>
            </a:endParaRPr>
          </a:p>
          <a:p>
            <a:r>
              <a:rPr lang="en-US" b="1" dirty="0">
                <a:latin typeface="+mj-lt"/>
              </a:rPr>
              <a:t>Supervisor</a:t>
            </a:r>
            <a:r>
              <a:rPr lang="vi-VN" b="1" dirty="0">
                <a:latin typeface="+mj-lt"/>
              </a:rPr>
              <a:t>:</a:t>
            </a:r>
            <a:r>
              <a:rPr lang="en-US" b="1" dirty="0">
                <a:latin typeface="+mj-lt"/>
              </a:rPr>
              <a:t>                   </a:t>
            </a:r>
            <a:r>
              <a:rPr lang="en-US" b="1" dirty="0" err="1">
                <a:latin typeface="Times New Roman" panose="02020603050405020304" pitchFamily="18" charset="0"/>
                <a:cs typeface="Times New Roman" panose="02020603050405020304" pitchFamily="18" charset="0"/>
              </a:rPr>
              <a:t>ThS</a:t>
            </a:r>
            <a:r>
              <a:rPr lang="en-US" b="1" dirty="0">
                <a:latin typeface="Times New Roman" panose="02020603050405020304" pitchFamily="18" charset="0"/>
                <a:cs typeface="Times New Roman" panose="02020603050405020304" pitchFamily="18" charset="0"/>
              </a:rPr>
              <a:t> VÕ NGỌC ĐẠT</a:t>
            </a:r>
            <a:endParaRPr lang="vi-V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3E079CB-5930-FE08-C356-E8C2D6D395CC}"/>
              </a:ext>
            </a:extLst>
          </p:cNvPr>
          <p:cNvSpPr txBox="1"/>
          <p:nvPr/>
        </p:nvSpPr>
        <p:spPr>
          <a:xfrm>
            <a:off x="3000067" y="2825778"/>
            <a:ext cx="8135304" cy="825867"/>
          </a:xfrm>
          <a:prstGeom prst="rect">
            <a:avLst/>
          </a:prstGeom>
          <a:noFill/>
        </p:spPr>
        <p:txBody>
          <a:bodyPr wrap="none" rtlCol="0">
            <a:spAutoFit/>
          </a:bodyPr>
          <a:lstStyle/>
          <a:p>
            <a:pPr algn="ctr">
              <a:lnSpc>
                <a:spcPct val="115000"/>
              </a:lnSpc>
              <a:spcAft>
                <a:spcPts val="800"/>
              </a:spcAft>
            </a:pPr>
            <a:r>
              <a:rPr lang="en-US" sz="2000" b="1" kern="100" dirty="0">
                <a:latin typeface="Times New Roman" panose="02020603050405020304" pitchFamily="18" charset="0"/>
                <a:ea typeface="Aptos" panose="020B0004020202020204" pitchFamily="34" charset="0"/>
                <a:cs typeface="Arial" panose="020B0604020202020204" pitchFamily="34" charset="0"/>
              </a:rPr>
              <a:t>TOPIC: BUILDING A CAFE SALES MANAGEMENT APPLICATION</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96879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1577548"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Target</a:t>
            </a:r>
          </a:p>
        </p:txBody>
      </p:sp>
      <p:sp>
        <p:nvSpPr>
          <p:cNvPr id="3" name="TextBox 2">
            <a:extLst>
              <a:ext uri="{FF2B5EF4-FFF2-40B4-BE49-F238E27FC236}">
                <a16:creationId xmlns:a16="http://schemas.microsoft.com/office/drawing/2014/main" id="{C36FA495-D00F-4CE0-F688-F779C0D76C49}"/>
              </a:ext>
            </a:extLst>
          </p:cNvPr>
          <p:cNvSpPr txBox="1"/>
          <p:nvPr/>
        </p:nvSpPr>
        <p:spPr>
          <a:xfrm>
            <a:off x="73152" y="2500062"/>
            <a:ext cx="5711952" cy="1938992"/>
          </a:xfrm>
          <a:prstGeom prst="rect">
            <a:avLst/>
          </a:prstGeom>
          <a:noFill/>
        </p:spPr>
        <p:txBody>
          <a:bodyPr wrap="square" rtlCol="0">
            <a:spAutoFit/>
          </a:bodyPr>
          <a:lstStyle/>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Build a convenient, quality, and friendly program that provides optimal user support</a:t>
            </a:r>
            <a:endParaRPr lang="vi-VN" sz="2000" dirty="0">
              <a:latin typeface="+mj-lt"/>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Helps managers save time and makes it easier for employees to sell</a:t>
            </a:r>
            <a:endParaRPr lang="vi-VN" sz="2000" dirty="0">
              <a:latin typeface="+mj-lt"/>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Helps students understand and grasp knowledge, gain more practical knowledge</a:t>
            </a:r>
            <a:endParaRPr lang="en-US" dirty="0"/>
          </a:p>
        </p:txBody>
      </p:sp>
      <p:pic>
        <p:nvPicPr>
          <p:cNvPr id="4098" name="Picture 2">
            <a:extLst>
              <a:ext uri="{FF2B5EF4-FFF2-40B4-BE49-F238E27FC236}">
                <a16:creationId xmlns:a16="http://schemas.microsoft.com/office/drawing/2014/main" id="{09189DE8-8AD4-5A71-2E24-704A2794C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01285"/>
            <a:ext cx="5372100" cy="4029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72C002-BA3E-D097-6BB5-A3E559593C2E}"/>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Tree>
    <p:extLst>
      <p:ext uri="{BB962C8B-B14F-4D97-AF65-F5344CB8AC3E}">
        <p14:creationId xmlns:p14="http://schemas.microsoft.com/office/powerpoint/2010/main" val="201989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F8927-8E67-44A4-B847-74CD6778BB11}"/>
              </a:ext>
            </a:extLst>
          </p:cNvPr>
          <p:cNvSpPr txBox="1"/>
          <p:nvPr/>
        </p:nvSpPr>
        <p:spPr>
          <a:xfrm>
            <a:off x="2541635" y="2655992"/>
            <a:ext cx="7108741" cy="1938992"/>
          </a:xfrm>
          <a:prstGeom prst="rect">
            <a:avLst/>
          </a:prstGeom>
          <a:noFill/>
        </p:spPr>
        <p:txBody>
          <a:bodyPr wrap="none" rtlCol="0">
            <a:spAutoFit/>
          </a:bodyPr>
          <a:lstStyle/>
          <a:p>
            <a:pPr algn="ctr"/>
            <a:r>
              <a:rPr lang="en-US" sz="6000"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PART</a:t>
            </a:r>
            <a:r>
              <a:rPr lang="vi-VN" sz="6000" b="1" dirty="0">
                <a:solidFill>
                  <a:srgbClr val="FF0000"/>
                </a:solidFill>
                <a:latin typeface="+mj-lt"/>
              </a:rPr>
              <a:t> 2</a:t>
            </a:r>
          </a:p>
          <a:p>
            <a:pPr algn="ctr"/>
            <a:r>
              <a:rPr lang="en-US" sz="6000" b="1" dirty="0">
                <a:latin typeface="Times New Roman" panose="02020603050405020304" pitchFamily="18" charset="0"/>
                <a:cs typeface="Times New Roman" panose="02020603050405020304" pitchFamily="18" charset="0"/>
              </a:rPr>
              <a:t>DESIGN ANALYSIS</a:t>
            </a:r>
            <a:endParaRPr lang="vi-V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89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2491003"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Usage model</a:t>
            </a:r>
          </a:p>
        </p:txBody>
      </p:sp>
      <p:sp>
        <p:nvSpPr>
          <p:cNvPr id="3" name="TextBox 2">
            <a:extLst>
              <a:ext uri="{FF2B5EF4-FFF2-40B4-BE49-F238E27FC236}">
                <a16:creationId xmlns:a16="http://schemas.microsoft.com/office/drawing/2014/main" id="{C36FA495-D00F-4CE0-F688-F779C0D76C49}"/>
              </a:ext>
            </a:extLst>
          </p:cNvPr>
          <p:cNvSpPr txBox="1"/>
          <p:nvPr/>
        </p:nvSpPr>
        <p:spPr>
          <a:xfrm>
            <a:off x="73152" y="2500062"/>
            <a:ext cx="5711952" cy="3477875"/>
          </a:xfrm>
          <a:prstGeom prst="rect">
            <a:avLst/>
          </a:prstGeom>
          <a:noFill/>
        </p:spPr>
        <p:txBody>
          <a:bodyPr wrap="square" rtlCol="0">
            <a:spAutoFit/>
          </a:bodyPr>
          <a:lstStyle/>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a three-layer model (DAO, BUS, GUI)</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Functions of 3 layers:</a:t>
            </a:r>
          </a:p>
          <a:p>
            <a:pPr lvl="1"/>
            <a:r>
              <a:rPr lang="en-US" sz="2000" dirty="0">
                <a:latin typeface="Times New Roman" panose="02020603050405020304" pitchFamily="18" charset="0"/>
                <a:cs typeface="Times New Roman" panose="02020603050405020304" pitchFamily="18" charset="0"/>
              </a:rPr>
              <a:t>           - GUI : show interface</a:t>
            </a:r>
          </a:p>
          <a:p>
            <a:pPr lvl="1"/>
            <a:r>
              <a:rPr lang="en-US" sz="2000" dirty="0">
                <a:latin typeface="Times New Roman" panose="02020603050405020304" pitchFamily="18" charset="0"/>
                <a:cs typeface="Times New Roman" panose="02020603050405020304" pitchFamily="18" charset="0"/>
              </a:rPr>
              <a:t>           - BUS: Receive requests from GUI and access data</a:t>
            </a:r>
          </a:p>
          <a:p>
            <a:pPr lvl="1"/>
            <a:r>
              <a:rPr lang="en-US" sz="2000" dirty="0">
                <a:latin typeface="Times New Roman" panose="02020603050405020304" pitchFamily="18" charset="0"/>
                <a:cs typeface="Times New Roman" panose="02020603050405020304" pitchFamily="18" charset="0"/>
              </a:rPr>
              <a:t>           - DAO: access with database</a:t>
            </a:r>
            <a:endParaRPr lang="vi-VN" sz="2000" dirty="0">
              <a:latin typeface="+mj-lt"/>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Benefits of using the model: </a:t>
            </a:r>
          </a:p>
          <a:p>
            <a:pPr lvl="1"/>
            <a:r>
              <a:rPr lang="en-US" sz="2000" dirty="0">
                <a:latin typeface="Times New Roman" panose="02020603050405020304" pitchFamily="18" charset="0"/>
                <a:cs typeface="Times New Roman" panose="02020603050405020304" pitchFamily="18" charset="0"/>
              </a:rPr>
              <a:t>     </a:t>
            </a:r>
            <a:r>
              <a:rPr lang="en-US" dirty="0"/>
              <a:t>      -  Divide into easy to manage layer</a:t>
            </a:r>
          </a:p>
          <a:p>
            <a:pPr lvl="1"/>
            <a:r>
              <a:rPr lang="en-US" sz="2000" dirty="0">
                <a:latin typeface="+mj-lt"/>
              </a:rPr>
              <a:t>            - Easily divide the workload</a:t>
            </a:r>
          </a:p>
          <a:p>
            <a:pPr lvl="1"/>
            <a:r>
              <a:rPr lang="en-US" sz="2000" dirty="0">
                <a:latin typeface="+mj-lt"/>
              </a:rPr>
              <a:t>           - Bug fixing support becomes easier, making it easier to develop and reuse code</a:t>
            </a:r>
          </a:p>
        </p:txBody>
      </p:sp>
      <p:pic>
        <p:nvPicPr>
          <p:cNvPr id="5" name="Picture 4">
            <a:extLst>
              <a:ext uri="{FF2B5EF4-FFF2-40B4-BE49-F238E27FC236}">
                <a16:creationId xmlns:a16="http://schemas.microsoft.com/office/drawing/2014/main" id="{2E3C99F3-4BAB-3736-F158-D5E55BBAD77F}"/>
              </a:ext>
            </a:extLst>
          </p:cNvPr>
          <p:cNvPicPr>
            <a:picLocks noChangeAspect="1"/>
          </p:cNvPicPr>
          <p:nvPr/>
        </p:nvPicPr>
        <p:blipFill>
          <a:blip r:embed="rId2"/>
          <a:stretch>
            <a:fillRect/>
          </a:stretch>
        </p:blipFill>
        <p:spPr>
          <a:xfrm>
            <a:off x="6264065" y="1457260"/>
            <a:ext cx="5135713" cy="4452434"/>
          </a:xfrm>
          <a:prstGeom prst="rect">
            <a:avLst/>
          </a:prstGeom>
        </p:spPr>
      </p:pic>
    </p:spTree>
    <p:extLst>
      <p:ext uri="{BB962C8B-B14F-4D97-AF65-F5344CB8AC3E}">
        <p14:creationId xmlns:p14="http://schemas.microsoft.com/office/powerpoint/2010/main" val="35184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3746538"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err="1">
                <a:solidFill>
                  <a:schemeClr val="accent1"/>
                </a:solidFill>
                <a:latin typeface="Times New Roman" panose="02020603050405020304" pitchFamily="18" charset="0"/>
                <a:cs typeface="Times New Roman" panose="02020603050405020304" pitchFamily="18" charset="0"/>
              </a:rPr>
              <a:t>Mô</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hình</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cơ</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sở</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dữ</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liệu</a:t>
            </a:r>
            <a:endParaRPr lang="en-US" sz="2600" b="1" dirty="0">
              <a:solidFill>
                <a:schemeClr val="accen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C049AD-8122-6113-7FDA-1FB00B33F379}"/>
              </a:ext>
            </a:extLst>
          </p:cNvPr>
          <p:cNvPicPr>
            <a:picLocks noChangeAspect="1"/>
          </p:cNvPicPr>
          <p:nvPr/>
        </p:nvPicPr>
        <p:blipFill>
          <a:blip r:embed="rId2"/>
          <a:stretch>
            <a:fillRect/>
          </a:stretch>
        </p:blipFill>
        <p:spPr>
          <a:xfrm>
            <a:off x="1251284" y="2147507"/>
            <a:ext cx="9593179" cy="4152709"/>
          </a:xfrm>
          <a:prstGeom prst="rect">
            <a:avLst/>
          </a:prstGeom>
        </p:spPr>
      </p:pic>
      <p:sp>
        <p:nvSpPr>
          <p:cNvPr id="3" name="TextBox 2">
            <a:extLst>
              <a:ext uri="{FF2B5EF4-FFF2-40B4-BE49-F238E27FC236}">
                <a16:creationId xmlns:a16="http://schemas.microsoft.com/office/drawing/2014/main" id="{FF812376-DD73-B90A-95BB-14007DABFB0B}"/>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spTree>
    <p:extLst>
      <p:ext uri="{BB962C8B-B14F-4D97-AF65-F5344CB8AC3E}">
        <p14:creationId xmlns:p14="http://schemas.microsoft.com/office/powerpoint/2010/main" val="100302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423511" y="1640356"/>
            <a:ext cx="5535490" cy="492443"/>
          </a:xfrm>
          <a:prstGeom prst="rect">
            <a:avLst/>
          </a:prstGeom>
          <a:noFill/>
        </p:spPr>
        <p:txBody>
          <a:bodyPr wrap="squar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Main functions of the system</a:t>
            </a:r>
          </a:p>
        </p:txBody>
      </p:sp>
      <p:cxnSp>
        <p:nvCxnSpPr>
          <p:cNvPr id="3" name="Straight Connector 2">
            <a:extLst>
              <a:ext uri="{FF2B5EF4-FFF2-40B4-BE49-F238E27FC236}">
                <a16:creationId xmlns:a16="http://schemas.microsoft.com/office/drawing/2014/main" id="{B41ABBC8-A854-B90C-7F89-E1CC958DE5D9}"/>
              </a:ext>
            </a:extLst>
          </p:cNvPr>
          <p:cNvCxnSpPr/>
          <p:nvPr/>
        </p:nvCxnSpPr>
        <p:spPr>
          <a:xfrm>
            <a:off x="740664" y="3035808"/>
            <a:ext cx="3218688"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FC4FA95-BA6D-E33A-F731-F2AFD71434A3}"/>
              </a:ext>
            </a:extLst>
          </p:cNvPr>
          <p:cNvPicPr>
            <a:picLocks noChangeAspect="1"/>
          </p:cNvPicPr>
          <p:nvPr/>
        </p:nvPicPr>
        <p:blipFill>
          <a:blip r:embed="rId2"/>
          <a:stretch>
            <a:fillRect/>
          </a:stretch>
        </p:blipFill>
        <p:spPr>
          <a:xfrm>
            <a:off x="429972" y="2333803"/>
            <a:ext cx="3529380" cy="2190394"/>
          </a:xfrm>
          <a:prstGeom prst="rect">
            <a:avLst/>
          </a:prstGeom>
        </p:spPr>
      </p:pic>
      <p:sp>
        <p:nvSpPr>
          <p:cNvPr id="7" name="TextBox 6">
            <a:extLst>
              <a:ext uri="{FF2B5EF4-FFF2-40B4-BE49-F238E27FC236}">
                <a16:creationId xmlns:a16="http://schemas.microsoft.com/office/drawing/2014/main" id="{4108D0FA-3DC9-6A28-EF29-4C7419D2D645}"/>
              </a:ext>
            </a:extLst>
          </p:cNvPr>
          <p:cNvSpPr txBox="1"/>
          <p:nvPr/>
        </p:nvSpPr>
        <p:spPr>
          <a:xfrm>
            <a:off x="1055735" y="4540535"/>
            <a:ext cx="17678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to the app</a:t>
            </a:r>
          </a:p>
        </p:txBody>
      </p:sp>
      <p:pic>
        <p:nvPicPr>
          <p:cNvPr id="8" name="Picture 7">
            <a:extLst>
              <a:ext uri="{FF2B5EF4-FFF2-40B4-BE49-F238E27FC236}">
                <a16:creationId xmlns:a16="http://schemas.microsoft.com/office/drawing/2014/main" id="{6F892562-2DB0-73C9-960C-A7478F73274C}"/>
              </a:ext>
            </a:extLst>
          </p:cNvPr>
          <p:cNvPicPr>
            <a:picLocks noChangeAspect="1"/>
          </p:cNvPicPr>
          <p:nvPr/>
        </p:nvPicPr>
        <p:blipFill>
          <a:blip r:embed="rId3"/>
          <a:stretch>
            <a:fillRect/>
          </a:stretch>
        </p:blipFill>
        <p:spPr>
          <a:xfrm>
            <a:off x="6364013" y="1247382"/>
            <a:ext cx="4123988" cy="2190394"/>
          </a:xfrm>
          <a:prstGeom prst="rect">
            <a:avLst/>
          </a:prstGeom>
        </p:spPr>
      </p:pic>
      <p:pic>
        <p:nvPicPr>
          <p:cNvPr id="10" name="Picture 9">
            <a:extLst>
              <a:ext uri="{FF2B5EF4-FFF2-40B4-BE49-F238E27FC236}">
                <a16:creationId xmlns:a16="http://schemas.microsoft.com/office/drawing/2014/main" id="{54338521-7434-6861-5CE5-06176C65DBB9}"/>
              </a:ext>
            </a:extLst>
          </p:cNvPr>
          <p:cNvPicPr>
            <a:picLocks noChangeAspect="1"/>
          </p:cNvPicPr>
          <p:nvPr/>
        </p:nvPicPr>
        <p:blipFill>
          <a:blip r:embed="rId4"/>
          <a:stretch>
            <a:fillRect/>
          </a:stretch>
        </p:blipFill>
        <p:spPr>
          <a:xfrm>
            <a:off x="6421449" y="3796008"/>
            <a:ext cx="4123988" cy="2227718"/>
          </a:xfrm>
          <a:prstGeom prst="rect">
            <a:avLst/>
          </a:prstGeom>
        </p:spPr>
      </p:pic>
      <p:sp>
        <p:nvSpPr>
          <p:cNvPr id="5" name="TextBox 4">
            <a:extLst>
              <a:ext uri="{FF2B5EF4-FFF2-40B4-BE49-F238E27FC236}">
                <a16:creationId xmlns:a16="http://schemas.microsoft.com/office/drawing/2014/main" id="{FFB6FC26-0ABC-ACED-0DF1-B86B248685A2}"/>
              </a:ext>
            </a:extLst>
          </p:cNvPr>
          <p:cNvSpPr txBox="1"/>
          <p:nvPr/>
        </p:nvSpPr>
        <p:spPr>
          <a:xfrm>
            <a:off x="7399925" y="3437776"/>
            <a:ext cx="28731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Management’s home page</a:t>
            </a:r>
          </a:p>
        </p:txBody>
      </p:sp>
      <p:sp>
        <p:nvSpPr>
          <p:cNvPr id="9" name="TextBox 8">
            <a:extLst>
              <a:ext uri="{FF2B5EF4-FFF2-40B4-BE49-F238E27FC236}">
                <a16:creationId xmlns:a16="http://schemas.microsoft.com/office/drawing/2014/main" id="{56361A87-06F1-B2E9-838F-0B662787D075}"/>
              </a:ext>
            </a:extLst>
          </p:cNvPr>
          <p:cNvSpPr txBox="1"/>
          <p:nvPr/>
        </p:nvSpPr>
        <p:spPr>
          <a:xfrm>
            <a:off x="7042166" y="6118449"/>
            <a:ext cx="185839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Staff home page</a:t>
            </a:r>
          </a:p>
        </p:txBody>
      </p:sp>
      <p:sp>
        <p:nvSpPr>
          <p:cNvPr id="12" name="Arrow: Right 11">
            <a:extLst>
              <a:ext uri="{FF2B5EF4-FFF2-40B4-BE49-F238E27FC236}">
                <a16:creationId xmlns:a16="http://schemas.microsoft.com/office/drawing/2014/main" id="{AFBC4C6A-2E86-755F-A89C-AA7983C0A6DE}"/>
              </a:ext>
            </a:extLst>
          </p:cNvPr>
          <p:cNvSpPr/>
          <p:nvPr/>
        </p:nvSpPr>
        <p:spPr>
          <a:xfrm>
            <a:off x="4252028" y="3580208"/>
            <a:ext cx="1843972" cy="2576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6BF80D-391F-30E9-7583-D693F652EAF3}"/>
              </a:ext>
            </a:extLst>
          </p:cNvPr>
          <p:cNvSpPr/>
          <p:nvPr/>
        </p:nvSpPr>
        <p:spPr>
          <a:xfrm>
            <a:off x="740665" y="5226202"/>
            <a:ext cx="3735082" cy="6603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u="sng" dirty="0">
                <a:latin typeface="Times New Roman" panose="02020603050405020304" pitchFamily="18" charset="0"/>
                <a:cs typeface="Times New Roman" panose="02020603050405020304" pitchFamily="18" charset="0"/>
              </a:rPr>
              <a:t>LOGIN , APP HOMEPAGE</a:t>
            </a:r>
          </a:p>
        </p:txBody>
      </p:sp>
      <p:sp>
        <p:nvSpPr>
          <p:cNvPr id="11" name="TextBox 10">
            <a:extLst>
              <a:ext uri="{FF2B5EF4-FFF2-40B4-BE49-F238E27FC236}">
                <a16:creationId xmlns:a16="http://schemas.microsoft.com/office/drawing/2014/main" id="{683615E3-8FC4-ED6F-90B3-DB932ACBEAEF}"/>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spTree>
    <p:extLst>
      <p:ext uri="{BB962C8B-B14F-4D97-AF65-F5344CB8AC3E}">
        <p14:creationId xmlns:p14="http://schemas.microsoft.com/office/powerpoint/2010/main" val="105365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4738798" cy="892552"/>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Main functions of the system</a:t>
            </a:r>
          </a:p>
          <a:p>
            <a:endParaRPr lang="en-US" sz="2600" b="1" dirty="0">
              <a:solidFill>
                <a:schemeClr val="accent1"/>
              </a:solidFill>
              <a:latin typeface="+mj-lt"/>
            </a:endParaRPr>
          </a:p>
        </p:txBody>
      </p:sp>
      <p:cxnSp>
        <p:nvCxnSpPr>
          <p:cNvPr id="3" name="Straight Connector 2">
            <a:extLst>
              <a:ext uri="{FF2B5EF4-FFF2-40B4-BE49-F238E27FC236}">
                <a16:creationId xmlns:a16="http://schemas.microsoft.com/office/drawing/2014/main" id="{B41ABBC8-A854-B90C-7F89-E1CC958DE5D9}"/>
              </a:ext>
            </a:extLst>
          </p:cNvPr>
          <p:cNvCxnSpPr/>
          <p:nvPr/>
        </p:nvCxnSpPr>
        <p:spPr>
          <a:xfrm>
            <a:off x="740664" y="3035808"/>
            <a:ext cx="3218688"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5D161A63-98A6-BCA3-5744-1155C734A1DB}"/>
              </a:ext>
            </a:extLst>
          </p:cNvPr>
          <p:cNvSpPr/>
          <p:nvPr/>
        </p:nvSpPr>
        <p:spPr>
          <a:xfrm>
            <a:off x="652273" y="2423160"/>
            <a:ext cx="5876864" cy="66036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u="sng" dirty="0">
                <a:latin typeface="Times New Roman" panose="02020603050405020304" pitchFamily="18" charset="0"/>
                <a:cs typeface="Times New Roman" panose="02020603050405020304" pitchFamily="18" charset="0"/>
              </a:rPr>
              <a:t>ADD</a:t>
            </a:r>
            <a:r>
              <a:rPr lang="vi-VN" sz="2200" u="sng" dirty="0">
                <a:latin typeface="Times New Roman" panose="02020603050405020304" pitchFamily="18" charset="0"/>
                <a:cs typeface="Times New Roman" panose="02020603050405020304" pitchFamily="18" charset="0"/>
              </a:rPr>
              <a:t>, </a:t>
            </a:r>
            <a:r>
              <a:rPr lang="en-US" sz="2200" u="sng" dirty="0">
                <a:latin typeface="Times New Roman" panose="02020603050405020304" pitchFamily="18" charset="0"/>
                <a:cs typeface="Times New Roman" panose="02020603050405020304" pitchFamily="18" charset="0"/>
              </a:rPr>
              <a:t>EDIT</a:t>
            </a:r>
            <a:r>
              <a:rPr lang="vi-VN" sz="2200" u="sng" dirty="0">
                <a:latin typeface="Times New Roman" panose="02020603050405020304" pitchFamily="18" charset="0"/>
                <a:cs typeface="Times New Roman" panose="02020603050405020304" pitchFamily="18" charset="0"/>
              </a:rPr>
              <a:t>, </a:t>
            </a:r>
            <a:r>
              <a:rPr lang="en-US" sz="2200" u="sng" dirty="0">
                <a:latin typeface="Times New Roman" panose="02020603050405020304" pitchFamily="18" charset="0"/>
                <a:cs typeface="Times New Roman" panose="02020603050405020304" pitchFamily="18" charset="0"/>
              </a:rPr>
              <a:t>DELETE</a:t>
            </a:r>
            <a:r>
              <a:rPr lang="vi-VN" sz="2200" u="sng" dirty="0">
                <a:latin typeface="Times New Roman" panose="02020603050405020304" pitchFamily="18" charset="0"/>
                <a:cs typeface="Times New Roman" panose="02020603050405020304" pitchFamily="18" charset="0"/>
              </a:rPr>
              <a:t>, </a:t>
            </a:r>
            <a:r>
              <a:rPr lang="en-US" sz="2200" u="sng" dirty="0">
                <a:latin typeface="Times New Roman" panose="02020603050405020304" pitchFamily="18" charset="0"/>
                <a:cs typeface="Times New Roman" panose="02020603050405020304" pitchFamily="18" charset="0"/>
              </a:rPr>
              <a:t>SEARCH, BUILD  FILE</a:t>
            </a:r>
          </a:p>
        </p:txBody>
      </p:sp>
      <p:cxnSp>
        <p:nvCxnSpPr>
          <p:cNvPr id="7" name="Straight Connector 6">
            <a:extLst>
              <a:ext uri="{FF2B5EF4-FFF2-40B4-BE49-F238E27FC236}">
                <a16:creationId xmlns:a16="http://schemas.microsoft.com/office/drawing/2014/main" id="{02D3AF82-6871-5462-BAED-26D4C8B330EE}"/>
              </a:ext>
            </a:extLst>
          </p:cNvPr>
          <p:cNvCxnSpPr/>
          <p:nvPr/>
        </p:nvCxnSpPr>
        <p:spPr>
          <a:xfrm>
            <a:off x="652273" y="3169920"/>
            <a:ext cx="3218688"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38D6916-869F-8FCC-4425-F0175DA0DF59}"/>
              </a:ext>
            </a:extLst>
          </p:cNvPr>
          <p:cNvSpPr txBox="1"/>
          <p:nvPr/>
        </p:nvSpPr>
        <p:spPr>
          <a:xfrm>
            <a:off x="1057340" y="3571719"/>
            <a:ext cx="5066729" cy="1046440"/>
          </a:xfrm>
          <a:prstGeom prst="rect">
            <a:avLst/>
          </a:prstGeom>
          <a:noFill/>
        </p:spPr>
        <p:txBody>
          <a:bodyPr wrap="square" rtlCol="0">
            <a:spAutoFit/>
          </a:bodyPr>
          <a:lstStyle/>
          <a:p>
            <a:pPr marL="342900" lvl="0" indent="-342900">
              <a:buFont typeface="Symbol" panose="05050102010706020507" pitchFamily="18" charset="2"/>
              <a:buChar char=""/>
            </a:pPr>
            <a:r>
              <a:rPr lang="en-US" sz="2200" dirty="0">
                <a:latin typeface="Times New Roman" panose="02020603050405020304" pitchFamily="18" charset="0"/>
                <a:cs typeface="Times New Roman" panose="02020603050405020304" pitchFamily="18" charset="0"/>
              </a:rPr>
              <a:t>Managers track food, dish types, tables and accounts</a:t>
            </a:r>
            <a:r>
              <a:rPr lang="vi-VN" dirty="0">
                <a:latin typeface="+mj-lt"/>
              </a:rPr>
              <a:t>.</a:t>
            </a:r>
          </a:p>
          <a:p>
            <a:pPr marL="342900" lvl="0" indent="-342900">
              <a:buFont typeface="Symbol" panose="05050102010706020507" pitchFamily="18" charset="2"/>
              <a:buChar char=""/>
            </a:pPr>
            <a:endParaRPr lang="en-US" dirty="0">
              <a:latin typeface="+mj-lt"/>
            </a:endParaRPr>
          </a:p>
        </p:txBody>
      </p:sp>
      <p:pic>
        <p:nvPicPr>
          <p:cNvPr id="11" name="Picture 10">
            <a:extLst>
              <a:ext uri="{FF2B5EF4-FFF2-40B4-BE49-F238E27FC236}">
                <a16:creationId xmlns:a16="http://schemas.microsoft.com/office/drawing/2014/main" id="{0670C46C-18C6-73BC-60C6-1A772543CCC1}"/>
              </a:ext>
            </a:extLst>
          </p:cNvPr>
          <p:cNvPicPr>
            <a:picLocks noChangeAspect="1"/>
          </p:cNvPicPr>
          <p:nvPr/>
        </p:nvPicPr>
        <p:blipFill>
          <a:blip r:embed="rId2"/>
          <a:stretch>
            <a:fillRect/>
          </a:stretch>
        </p:blipFill>
        <p:spPr>
          <a:xfrm>
            <a:off x="6923160" y="1336726"/>
            <a:ext cx="4528176" cy="2405593"/>
          </a:xfrm>
          <a:prstGeom prst="rect">
            <a:avLst/>
          </a:prstGeom>
        </p:spPr>
      </p:pic>
      <p:pic>
        <p:nvPicPr>
          <p:cNvPr id="13" name="Picture 12">
            <a:extLst>
              <a:ext uri="{FF2B5EF4-FFF2-40B4-BE49-F238E27FC236}">
                <a16:creationId xmlns:a16="http://schemas.microsoft.com/office/drawing/2014/main" id="{70DBF585-4750-5EAA-D5F2-90EEDD4B961F}"/>
              </a:ext>
            </a:extLst>
          </p:cNvPr>
          <p:cNvPicPr>
            <a:picLocks noChangeAspect="1"/>
          </p:cNvPicPr>
          <p:nvPr/>
        </p:nvPicPr>
        <p:blipFill>
          <a:blip r:embed="rId3"/>
          <a:stretch>
            <a:fillRect/>
          </a:stretch>
        </p:blipFill>
        <p:spPr>
          <a:xfrm>
            <a:off x="6923160" y="4025348"/>
            <a:ext cx="4680797" cy="2642151"/>
          </a:xfrm>
          <a:prstGeom prst="rect">
            <a:avLst/>
          </a:prstGeom>
        </p:spPr>
      </p:pic>
      <p:sp>
        <p:nvSpPr>
          <p:cNvPr id="5" name="TextBox 4">
            <a:extLst>
              <a:ext uri="{FF2B5EF4-FFF2-40B4-BE49-F238E27FC236}">
                <a16:creationId xmlns:a16="http://schemas.microsoft.com/office/drawing/2014/main" id="{B37D6028-D771-F75D-FDEA-468E8480CFEC}"/>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spTree>
    <p:extLst>
      <p:ext uri="{BB962C8B-B14F-4D97-AF65-F5344CB8AC3E}">
        <p14:creationId xmlns:p14="http://schemas.microsoft.com/office/powerpoint/2010/main" val="136022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4708340"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Main functions of the system</a:t>
            </a:r>
          </a:p>
        </p:txBody>
      </p:sp>
      <p:sp>
        <p:nvSpPr>
          <p:cNvPr id="5" name="Rectangle 4">
            <a:extLst>
              <a:ext uri="{FF2B5EF4-FFF2-40B4-BE49-F238E27FC236}">
                <a16:creationId xmlns:a16="http://schemas.microsoft.com/office/drawing/2014/main" id="{A4EDF4D2-FD24-EA75-C7E3-A486EA0BE839}"/>
              </a:ext>
            </a:extLst>
          </p:cNvPr>
          <p:cNvSpPr/>
          <p:nvPr/>
        </p:nvSpPr>
        <p:spPr>
          <a:xfrm>
            <a:off x="985402" y="2047464"/>
            <a:ext cx="1956581" cy="592488"/>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u="sng" dirty="0">
                <a:latin typeface="Times New Roman" panose="02020603050405020304" pitchFamily="18" charset="0"/>
                <a:cs typeface="Times New Roman" panose="02020603050405020304" pitchFamily="18" charset="0"/>
              </a:rPr>
              <a:t>SELL</a:t>
            </a:r>
          </a:p>
        </p:txBody>
      </p:sp>
      <p:sp>
        <p:nvSpPr>
          <p:cNvPr id="13" name="TextBox 12">
            <a:extLst>
              <a:ext uri="{FF2B5EF4-FFF2-40B4-BE49-F238E27FC236}">
                <a16:creationId xmlns:a16="http://schemas.microsoft.com/office/drawing/2014/main" id="{6FCA9567-05E2-6057-90AA-0729665A7D52}"/>
              </a:ext>
            </a:extLst>
          </p:cNvPr>
          <p:cNvSpPr txBox="1"/>
          <p:nvPr/>
        </p:nvSpPr>
        <p:spPr>
          <a:xfrm>
            <a:off x="528997" y="5919093"/>
            <a:ext cx="1519519"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Table status</a:t>
            </a:r>
          </a:p>
        </p:txBody>
      </p:sp>
      <p:sp>
        <p:nvSpPr>
          <p:cNvPr id="14" name="TextBox 13">
            <a:extLst>
              <a:ext uri="{FF2B5EF4-FFF2-40B4-BE49-F238E27FC236}">
                <a16:creationId xmlns:a16="http://schemas.microsoft.com/office/drawing/2014/main" id="{47BA3699-A45F-0285-16DA-52AE06FF3246}"/>
              </a:ext>
            </a:extLst>
          </p:cNvPr>
          <p:cNvSpPr txBox="1"/>
          <p:nvPr/>
        </p:nvSpPr>
        <p:spPr>
          <a:xfrm>
            <a:off x="4193008" y="6048192"/>
            <a:ext cx="1955985"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Show item type</a:t>
            </a:r>
          </a:p>
        </p:txBody>
      </p:sp>
      <p:pic>
        <p:nvPicPr>
          <p:cNvPr id="6" name="Picture 5">
            <a:extLst>
              <a:ext uri="{FF2B5EF4-FFF2-40B4-BE49-F238E27FC236}">
                <a16:creationId xmlns:a16="http://schemas.microsoft.com/office/drawing/2014/main" id="{2A10B5A6-7F56-4765-0490-EE3AC8AF457A}"/>
              </a:ext>
            </a:extLst>
          </p:cNvPr>
          <p:cNvPicPr>
            <a:picLocks noChangeAspect="1"/>
          </p:cNvPicPr>
          <p:nvPr/>
        </p:nvPicPr>
        <p:blipFill>
          <a:blip r:embed="rId2"/>
          <a:stretch>
            <a:fillRect/>
          </a:stretch>
        </p:blipFill>
        <p:spPr>
          <a:xfrm>
            <a:off x="374360" y="3966434"/>
            <a:ext cx="2753857" cy="1860490"/>
          </a:xfrm>
          <a:prstGeom prst="rect">
            <a:avLst/>
          </a:prstGeom>
        </p:spPr>
      </p:pic>
      <p:pic>
        <p:nvPicPr>
          <p:cNvPr id="18" name="Picture 17">
            <a:extLst>
              <a:ext uri="{FF2B5EF4-FFF2-40B4-BE49-F238E27FC236}">
                <a16:creationId xmlns:a16="http://schemas.microsoft.com/office/drawing/2014/main" id="{64E731B6-AC72-33E7-92C7-5DAAF4D8F845}"/>
              </a:ext>
            </a:extLst>
          </p:cNvPr>
          <p:cNvPicPr>
            <a:picLocks noChangeAspect="1"/>
          </p:cNvPicPr>
          <p:nvPr/>
        </p:nvPicPr>
        <p:blipFill>
          <a:blip r:embed="rId3"/>
          <a:stretch>
            <a:fillRect/>
          </a:stretch>
        </p:blipFill>
        <p:spPr>
          <a:xfrm>
            <a:off x="3324724" y="3761969"/>
            <a:ext cx="3592863" cy="2027968"/>
          </a:xfrm>
          <a:prstGeom prst="rect">
            <a:avLst/>
          </a:prstGeom>
        </p:spPr>
      </p:pic>
      <p:sp>
        <p:nvSpPr>
          <p:cNvPr id="15" name="TextBox 14">
            <a:extLst>
              <a:ext uri="{FF2B5EF4-FFF2-40B4-BE49-F238E27FC236}">
                <a16:creationId xmlns:a16="http://schemas.microsoft.com/office/drawing/2014/main" id="{4022A0B2-88AD-E0F9-7323-934154E0AE09}"/>
              </a:ext>
            </a:extLst>
          </p:cNvPr>
          <p:cNvSpPr txBox="1"/>
          <p:nvPr/>
        </p:nvSpPr>
        <p:spPr>
          <a:xfrm>
            <a:off x="3128217" y="2147507"/>
            <a:ext cx="7427140" cy="1107996"/>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seller will view the table status to book/order</a:t>
            </a:r>
          </a:p>
          <a:p>
            <a:r>
              <a:rPr lang="en-US" sz="2200" dirty="0">
                <a:latin typeface="Times New Roman" panose="02020603050405020304" pitchFamily="18" charset="0"/>
                <a:cs typeface="Times New Roman" panose="02020603050405020304" pitchFamily="18" charset="0"/>
              </a:rPr>
              <a:t>Display menu to order</a:t>
            </a:r>
            <a:endParaRPr lang="en-US" dirty="0">
              <a:latin typeface="+mj-lt"/>
            </a:endParaRPr>
          </a:p>
          <a:p>
            <a:r>
              <a:rPr lang="en-US" sz="2200" dirty="0">
                <a:latin typeface="Times New Roman" panose="02020603050405020304" pitchFamily="18" charset="0"/>
                <a:cs typeface="Times New Roman" panose="02020603050405020304" pitchFamily="18" charset="0"/>
              </a:rPr>
              <a:t>Support payment and display invoices for customers</a:t>
            </a:r>
          </a:p>
        </p:txBody>
      </p:sp>
      <p:sp>
        <p:nvSpPr>
          <p:cNvPr id="9" name="TextBox 8">
            <a:extLst>
              <a:ext uri="{FF2B5EF4-FFF2-40B4-BE49-F238E27FC236}">
                <a16:creationId xmlns:a16="http://schemas.microsoft.com/office/drawing/2014/main" id="{77644827-10B6-BD13-8B9A-BC9ACF768B16}"/>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pic>
        <p:nvPicPr>
          <p:cNvPr id="10" name="Picture 9">
            <a:extLst>
              <a:ext uri="{FF2B5EF4-FFF2-40B4-BE49-F238E27FC236}">
                <a16:creationId xmlns:a16="http://schemas.microsoft.com/office/drawing/2014/main" id="{22092382-1EFC-C404-0CA6-70A4B7F37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629" y="3287502"/>
            <a:ext cx="2167581" cy="2798462"/>
          </a:xfrm>
          <a:prstGeom prst="rect">
            <a:avLst/>
          </a:prstGeom>
        </p:spPr>
      </p:pic>
      <p:pic>
        <p:nvPicPr>
          <p:cNvPr id="11" name="Picture 10">
            <a:extLst>
              <a:ext uri="{FF2B5EF4-FFF2-40B4-BE49-F238E27FC236}">
                <a16:creationId xmlns:a16="http://schemas.microsoft.com/office/drawing/2014/main" id="{78F0FC0A-0DD3-EA1F-52BC-3D34B3F9DFBA}"/>
              </a:ext>
            </a:extLst>
          </p:cNvPr>
          <p:cNvPicPr>
            <a:picLocks noChangeAspect="1"/>
          </p:cNvPicPr>
          <p:nvPr/>
        </p:nvPicPr>
        <p:blipFill>
          <a:blip r:embed="rId5"/>
          <a:stretch>
            <a:fillRect/>
          </a:stretch>
        </p:blipFill>
        <p:spPr>
          <a:xfrm>
            <a:off x="9471566" y="3686390"/>
            <a:ext cx="2167581" cy="1928139"/>
          </a:xfrm>
          <a:prstGeom prst="rect">
            <a:avLst/>
          </a:prstGeom>
        </p:spPr>
      </p:pic>
      <p:sp>
        <p:nvSpPr>
          <p:cNvPr id="12" name="TextBox 11">
            <a:extLst>
              <a:ext uri="{FF2B5EF4-FFF2-40B4-BE49-F238E27FC236}">
                <a16:creationId xmlns:a16="http://schemas.microsoft.com/office/drawing/2014/main" id="{4608700C-B548-94BC-8838-08D36851BBBD}"/>
              </a:ext>
            </a:extLst>
          </p:cNvPr>
          <p:cNvSpPr txBox="1"/>
          <p:nvPr/>
        </p:nvSpPr>
        <p:spPr>
          <a:xfrm>
            <a:off x="7272109" y="6048193"/>
            <a:ext cx="607859"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Bill</a:t>
            </a:r>
          </a:p>
        </p:txBody>
      </p:sp>
      <p:sp>
        <p:nvSpPr>
          <p:cNvPr id="16" name="TextBox 15">
            <a:extLst>
              <a:ext uri="{FF2B5EF4-FFF2-40B4-BE49-F238E27FC236}">
                <a16:creationId xmlns:a16="http://schemas.microsoft.com/office/drawing/2014/main" id="{51B8C3D4-45E6-882B-C5B6-A57D5EB41C9C}"/>
              </a:ext>
            </a:extLst>
          </p:cNvPr>
          <p:cNvSpPr txBox="1"/>
          <p:nvPr/>
        </p:nvSpPr>
        <p:spPr>
          <a:xfrm>
            <a:off x="9979405" y="5967538"/>
            <a:ext cx="607859"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Pay</a:t>
            </a:r>
          </a:p>
        </p:txBody>
      </p:sp>
    </p:spTree>
    <p:extLst>
      <p:ext uri="{BB962C8B-B14F-4D97-AF65-F5344CB8AC3E}">
        <p14:creationId xmlns:p14="http://schemas.microsoft.com/office/powerpoint/2010/main" val="49250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fade">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 grpId="0"/>
      <p:bldP spid="14" grpId="0"/>
      <p:bldP spid="1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2053767"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Statistical</a:t>
            </a:r>
          </a:p>
        </p:txBody>
      </p:sp>
      <p:pic>
        <p:nvPicPr>
          <p:cNvPr id="5" name="Picture 4">
            <a:extLst>
              <a:ext uri="{FF2B5EF4-FFF2-40B4-BE49-F238E27FC236}">
                <a16:creationId xmlns:a16="http://schemas.microsoft.com/office/drawing/2014/main" id="{49B20D22-2E34-FEBE-128C-CB03D5F7F861}"/>
              </a:ext>
            </a:extLst>
          </p:cNvPr>
          <p:cNvPicPr>
            <a:picLocks noChangeAspect="1"/>
          </p:cNvPicPr>
          <p:nvPr/>
        </p:nvPicPr>
        <p:blipFill>
          <a:blip r:embed="rId2"/>
          <a:stretch>
            <a:fillRect/>
          </a:stretch>
        </p:blipFill>
        <p:spPr>
          <a:xfrm>
            <a:off x="6096000" y="1287139"/>
            <a:ext cx="5101390" cy="2516738"/>
          </a:xfrm>
          <a:prstGeom prst="rect">
            <a:avLst/>
          </a:prstGeom>
        </p:spPr>
      </p:pic>
      <p:sp>
        <p:nvSpPr>
          <p:cNvPr id="8" name="TextBox 7">
            <a:extLst>
              <a:ext uri="{FF2B5EF4-FFF2-40B4-BE49-F238E27FC236}">
                <a16:creationId xmlns:a16="http://schemas.microsoft.com/office/drawing/2014/main" id="{C17237E2-A8E9-3E1B-5ECA-DD44634BE0BA}"/>
              </a:ext>
            </a:extLst>
          </p:cNvPr>
          <p:cNvSpPr txBox="1"/>
          <p:nvPr/>
        </p:nvSpPr>
        <p:spPr>
          <a:xfrm>
            <a:off x="1457972" y="2228671"/>
            <a:ext cx="3786054" cy="2400657"/>
          </a:xfrm>
          <a:prstGeom prst="rect">
            <a:avLst/>
          </a:prstGeom>
          <a:noFill/>
        </p:spPr>
        <p:txBody>
          <a:bodyPr wrap="square" rtlCol="0">
            <a:spAutoFit/>
          </a:bodyPr>
          <a:lstStyle/>
          <a:p>
            <a:pPr marL="342900" lvl="0" indent="-342900">
              <a:buFont typeface="Symbol" panose="05050102010706020507" pitchFamily="18" charset="2"/>
              <a:buChar char=""/>
            </a:pPr>
            <a:r>
              <a:rPr lang="en-US" sz="2200" dirty="0">
                <a:latin typeface="+mj-lt"/>
              </a:rPr>
              <a:t>Managers can make statistics by month and year</a:t>
            </a:r>
          </a:p>
          <a:p>
            <a:pPr marL="342900" lvl="0" indent="-342900">
              <a:buFont typeface="Symbol" panose="05050102010706020507" pitchFamily="18" charset="2"/>
              <a:buChar char=""/>
            </a:pPr>
            <a:r>
              <a:rPr lang="en-US" sz="2200" dirty="0">
                <a:latin typeface="Times New Roman" panose="02020603050405020304" pitchFamily="18" charset="0"/>
                <a:cs typeface="Times New Roman" panose="02020603050405020304" pitchFamily="18" charset="0"/>
              </a:rPr>
              <a:t>Manage money, discounts, money collected</a:t>
            </a:r>
          </a:p>
          <a:p>
            <a:pPr marL="342900" lvl="0" indent="-342900">
              <a:buFont typeface="Symbol" panose="05050102010706020507" pitchFamily="18" charset="2"/>
              <a:buChar char=""/>
            </a:pPr>
            <a:r>
              <a:rPr lang="en-US" sz="2200" dirty="0">
                <a:latin typeface="Times New Roman" panose="02020603050405020304" pitchFamily="18" charset="0"/>
                <a:cs typeface="Times New Roman" panose="02020603050405020304" pitchFamily="18" charset="0"/>
              </a:rPr>
              <a:t>Statistics on the number of items sold</a:t>
            </a:r>
            <a:endParaRPr lang="vi-VN" sz="2200" dirty="0">
              <a:latin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endParaRPr lang="en-US" dirty="0">
              <a:latin typeface="+mj-lt"/>
            </a:endParaRPr>
          </a:p>
        </p:txBody>
      </p:sp>
      <p:pic>
        <p:nvPicPr>
          <p:cNvPr id="3" name="Picture 2">
            <a:extLst>
              <a:ext uri="{FF2B5EF4-FFF2-40B4-BE49-F238E27FC236}">
                <a16:creationId xmlns:a16="http://schemas.microsoft.com/office/drawing/2014/main" id="{B30539CB-9164-CC08-F86D-920CBA5D40B9}"/>
              </a:ext>
            </a:extLst>
          </p:cNvPr>
          <p:cNvPicPr>
            <a:picLocks noChangeAspect="1"/>
          </p:cNvPicPr>
          <p:nvPr/>
        </p:nvPicPr>
        <p:blipFill>
          <a:blip r:embed="rId3"/>
          <a:stretch>
            <a:fillRect/>
          </a:stretch>
        </p:blipFill>
        <p:spPr>
          <a:xfrm>
            <a:off x="5928313" y="3803877"/>
            <a:ext cx="5436764" cy="2888281"/>
          </a:xfrm>
          <a:prstGeom prst="rect">
            <a:avLst/>
          </a:prstGeom>
        </p:spPr>
      </p:pic>
      <p:sp>
        <p:nvSpPr>
          <p:cNvPr id="6" name="TextBox 5">
            <a:extLst>
              <a:ext uri="{FF2B5EF4-FFF2-40B4-BE49-F238E27FC236}">
                <a16:creationId xmlns:a16="http://schemas.microsoft.com/office/drawing/2014/main" id="{1F0F970E-1787-A9C2-39A4-92F7025E465B}"/>
              </a:ext>
            </a:extLst>
          </p:cNvPr>
          <p:cNvSpPr txBox="1"/>
          <p:nvPr/>
        </p:nvSpPr>
        <p:spPr>
          <a:xfrm>
            <a:off x="1077131" y="4356548"/>
            <a:ext cx="1805302"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This PC</a:t>
            </a:r>
          </a:p>
        </p:txBody>
      </p:sp>
      <p:sp>
        <p:nvSpPr>
          <p:cNvPr id="7" name="TextBox 6">
            <a:extLst>
              <a:ext uri="{FF2B5EF4-FFF2-40B4-BE49-F238E27FC236}">
                <a16:creationId xmlns:a16="http://schemas.microsoft.com/office/drawing/2014/main" id="{1666A67D-7A01-EDA2-E0B7-0341D9C14F7C}"/>
              </a:ext>
            </a:extLst>
          </p:cNvPr>
          <p:cNvSpPr txBox="1"/>
          <p:nvPr/>
        </p:nvSpPr>
        <p:spPr>
          <a:xfrm>
            <a:off x="1457972" y="4848991"/>
            <a:ext cx="3242164" cy="144655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Save/edit/manipulate all statistical file activities, dish lists, employees. When using the app</a:t>
            </a:r>
          </a:p>
        </p:txBody>
      </p:sp>
      <p:sp>
        <p:nvSpPr>
          <p:cNvPr id="9" name="TextBox 8">
            <a:extLst>
              <a:ext uri="{FF2B5EF4-FFF2-40B4-BE49-F238E27FC236}">
                <a16:creationId xmlns:a16="http://schemas.microsoft.com/office/drawing/2014/main" id="{8B5F6EC1-7233-97A2-A843-F8AA9CA94B8E}"/>
              </a:ext>
            </a:extLst>
          </p:cNvPr>
          <p:cNvSpPr txBox="1"/>
          <p:nvPr/>
        </p:nvSpPr>
        <p:spPr>
          <a:xfrm>
            <a:off x="5997170" y="594363"/>
            <a:ext cx="4798108"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DESIGN ANALYSIS</a:t>
            </a:r>
          </a:p>
        </p:txBody>
      </p:sp>
    </p:spTree>
    <p:extLst>
      <p:ext uri="{BB962C8B-B14F-4D97-AF65-F5344CB8AC3E}">
        <p14:creationId xmlns:p14="http://schemas.microsoft.com/office/powerpoint/2010/main" val="176906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9A33C-FB07-D869-EC32-E9E17BA967E2}"/>
              </a:ext>
            </a:extLst>
          </p:cNvPr>
          <p:cNvSpPr txBox="1"/>
          <p:nvPr/>
        </p:nvSpPr>
        <p:spPr>
          <a:xfrm>
            <a:off x="0" y="2406377"/>
            <a:ext cx="11675711" cy="2862322"/>
          </a:xfrm>
          <a:prstGeom prst="rect">
            <a:avLst/>
          </a:prstGeom>
          <a:noFill/>
        </p:spPr>
        <p:txBody>
          <a:bodyPr wrap="square" rtlCol="0">
            <a:spAutoFit/>
          </a:bodyPr>
          <a:lstStyle/>
          <a:p>
            <a:pPr algn="ctr"/>
            <a:r>
              <a:rPr lang="vi-VN" sz="6000" b="1" dirty="0">
                <a:solidFill>
                  <a:srgbClr val="FF0000"/>
                </a:solidFill>
                <a:latin typeface="+mj-lt"/>
              </a:rPr>
              <a:t>P</a:t>
            </a:r>
            <a:r>
              <a:rPr lang="en-US" sz="6000" b="1" dirty="0">
                <a:solidFill>
                  <a:srgbClr val="FF0000"/>
                </a:solidFill>
                <a:latin typeface="Times New Roman" panose="02020603050405020304" pitchFamily="18" charset="0"/>
                <a:cs typeface="Times New Roman" panose="02020603050405020304" pitchFamily="18" charset="0"/>
              </a:rPr>
              <a:t>ART</a:t>
            </a:r>
            <a:r>
              <a:rPr lang="vi-VN" sz="6000" b="1" dirty="0">
                <a:solidFill>
                  <a:srgbClr val="FF0000"/>
                </a:solidFill>
                <a:latin typeface="+mj-lt"/>
              </a:rPr>
              <a:t> </a:t>
            </a:r>
            <a:r>
              <a:rPr lang="en-US" sz="6000" b="1" dirty="0">
                <a:solidFill>
                  <a:srgbClr val="FF0000"/>
                </a:solidFill>
                <a:latin typeface="Times New Roman" panose="02020603050405020304" pitchFamily="18" charset="0"/>
                <a:cs typeface="Times New Roman" panose="02020603050405020304" pitchFamily="18" charset="0"/>
              </a:rPr>
              <a:t>3</a:t>
            </a:r>
            <a:endParaRPr lang="vi-VN" sz="6000" b="1" dirty="0">
              <a:solidFill>
                <a:srgbClr val="FF0000"/>
              </a:solidFill>
              <a:latin typeface="Times New Roman" panose="02020603050405020304" pitchFamily="18" charset="0"/>
              <a:cs typeface="Times New Roman" panose="02020603050405020304" pitchFamily="18" charset="0"/>
            </a:endParaRPr>
          </a:p>
          <a:p>
            <a:pPr algn="ctr"/>
            <a:r>
              <a:rPr lang="en-US" sz="6000" b="1" dirty="0">
                <a:latin typeface="Times New Roman" panose="02020603050405020304" pitchFamily="18" charset="0"/>
                <a:cs typeface="Times New Roman" panose="02020603050405020304" pitchFamily="18" charset="0"/>
              </a:rPr>
              <a:t>EVALUATION AND CONCLUSION</a:t>
            </a:r>
            <a:endParaRPr lang="vi-V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26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3552004" y="533143"/>
            <a:ext cx="8779128"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EVALUATION AND CONCLUSION</a:t>
            </a:r>
          </a:p>
        </p:txBody>
      </p:sp>
      <p:sp>
        <p:nvSpPr>
          <p:cNvPr id="4" name="TextBox 3">
            <a:extLst>
              <a:ext uri="{FF2B5EF4-FFF2-40B4-BE49-F238E27FC236}">
                <a16:creationId xmlns:a16="http://schemas.microsoft.com/office/drawing/2014/main" id="{CD7A751E-26E8-E1BB-858B-20CF40D358BA}"/>
              </a:ext>
            </a:extLst>
          </p:cNvPr>
          <p:cNvSpPr txBox="1"/>
          <p:nvPr/>
        </p:nvSpPr>
        <p:spPr>
          <a:xfrm>
            <a:off x="781732" y="1676928"/>
            <a:ext cx="1906291"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Evaluate</a:t>
            </a:r>
          </a:p>
        </p:txBody>
      </p:sp>
      <p:cxnSp>
        <p:nvCxnSpPr>
          <p:cNvPr id="10" name="Straight Connector 9">
            <a:extLst>
              <a:ext uri="{FF2B5EF4-FFF2-40B4-BE49-F238E27FC236}">
                <a16:creationId xmlns:a16="http://schemas.microsoft.com/office/drawing/2014/main" id="{974200E4-E339-C4C8-276B-DA571F5AA499}"/>
              </a:ext>
            </a:extLst>
          </p:cNvPr>
          <p:cNvCxnSpPr>
            <a:cxnSpLocks/>
          </p:cNvCxnSpPr>
          <p:nvPr/>
        </p:nvCxnSpPr>
        <p:spPr>
          <a:xfrm>
            <a:off x="1053345" y="2865790"/>
            <a:ext cx="2498658"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5531D92-6743-EA8D-2EAD-97DF286F5A2B}"/>
              </a:ext>
            </a:extLst>
          </p:cNvPr>
          <p:cNvSpPr txBox="1"/>
          <p:nvPr/>
        </p:nvSpPr>
        <p:spPr>
          <a:xfrm>
            <a:off x="1053345" y="2721645"/>
            <a:ext cx="10069474"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User-friendly interface, easy to use</a:t>
            </a:r>
            <a:r>
              <a:rPr lang="vi-VN" sz="2200" dirty="0">
                <a:latin typeface="Times New Roman" panose="02020603050405020304" pitchFamily="18" charset="0"/>
                <a:cs typeface="Times New Roman" panose="02020603050405020304" pitchFamily="18" charset="0"/>
              </a:rPr>
              <a:t>.</a:t>
            </a:r>
            <a:endParaRPr lang="vi-VN" sz="2200" dirty="0">
              <a:latin typeface="+mj-lt"/>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Access the database easily, without affecting other databases</a:t>
            </a:r>
            <a:endParaRPr lang="vi-VN" sz="2200" dirty="0">
              <a:latin typeface="+mj-lt"/>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Take advantage of the three-tier architecture for maximum software development</a:t>
            </a:r>
            <a:endParaRPr lang="vi-VN" sz="2200" dirty="0">
              <a:latin typeface="+mj-lt"/>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Has high development potential.</a:t>
            </a:r>
            <a:endParaRPr lang="vi-VN" sz="2200" dirty="0">
              <a:latin typeface="Times New Roman" panose="02020603050405020304" pitchFamily="18" charset="0"/>
              <a:cs typeface="Times New Roman" panose="02020603050405020304" pitchFamily="18" charset="0"/>
            </a:endParaRPr>
          </a:p>
          <a:p>
            <a:endParaRPr lang="en-US" sz="2200" dirty="0"/>
          </a:p>
        </p:txBody>
      </p:sp>
      <p:sp>
        <p:nvSpPr>
          <p:cNvPr id="11" name="TextBox 10">
            <a:extLst>
              <a:ext uri="{FF2B5EF4-FFF2-40B4-BE49-F238E27FC236}">
                <a16:creationId xmlns:a16="http://schemas.microsoft.com/office/drawing/2014/main" id="{A710A789-0DC2-EAD0-D926-5ADEECB01C06}"/>
              </a:ext>
            </a:extLst>
          </p:cNvPr>
          <p:cNvSpPr txBox="1"/>
          <p:nvPr/>
        </p:nvSpPr>
        <p:spPr>
          <a:xfrm>
            <a:off x="1346016" y="2064108"/>
            <a:ext cx="1545616" cy="446276"/>
          </a:xfrm>
          <a:prstGeom prst="rect">
            <a:avLst/>
          </a:prstGeom>
          <a:noFill/>
        </p:spPr>
        <p:txBody>
          <a:bodyPr wrap="none" rtlCol="0">
            <a:spAutoFit/>
          </a:bodyPr>
          <a:lstStyle/>
          <a:p>
            <a:r>
              <a:rPr lang="en-US" sz="2300" dirty="0">
                <a:latin typeface="Times New Roman" panose="02020603050405020304" pitchFamily="18" charset="0"/>
                <a:cs typeface="Times New Roman" panose="02020603050405020304" pitchFamily="18" charset="0"/>
              </a:rPr>
              <a:t>Advantage:</a:t>
            </a:r>
          </a:p>
        </p:txBody>
      </p:sp>
      <p:sp>
        <p:nvSpPr>
          <p:cNvPr id="3" name="TextBox 2">
            <a:extLst>
              <a:ext uri="{FF2B5EF4-FFF2-40B4-BE49-F238E27FC236}">
                <a16:creationId xmlns:a16="http://schemas.microsoft.com/office/drawing/2014/main" id="{E6361720-10C8-DAAE-BC5D-34B359883C3B}"/>
              </a:ext>
            </a:extLst>
          </p:cNvPr>
          <p:cNvSpPr txBox="1"/>
          <p:nvPr/>
        </p:nvSpPr>
        <p:spPr>
          <a:xfrm>
            <a:off x="1319004" y="4632070"/>
            <a:ext cx="1874231" cy="446276"/>
          </a:xfrm>
          <a:prstGeom prst="rect">
            <a:avLst/>
          </a:prstGeom>
          <a:noFill/>
        </p:spPr>
        <p:txBody>
          <a:bodyPr wrap="none" rtlCol="0">
            <a:spAutoFit/>
          </a:bodyPr>
          <a:lstStyle/>
          <a:p>
            <a:r>
              <a:rPr lang="en-US" sz="2300" dirty="0">
                <a:latin typeface="Times New Roman" panose="02020603050405020304" pitchFamily="18" charset="0"/>
                <a:cs typeface="Times New Roman" panose="02020603050405020304" pitchFamily="18" charset="0"/>
              </a:rPr>
              <a:t>Disadvantage:</a:t>
            </a:r>
          </a:p>
        </p:txBody>
      </p:sp>
      <p:sp>
        <p:nvSpPr>
          <p:cNvPr id="7" name="TextBox 6">
            <a:extLst>
              <a:ext uri="{FF2B5EF4-FFF2-40B4-BE49-F238E27FC236}">
                <a16:creationId xmlns:a16="http://schemas.microsoft.com/office/drawing/2014/main" id="{E5A66766-93BF-6BA8-7724-2F22C891B998}"/>
              </a:ext>
            </a:extLst>
          </p:cNvPr>
          <p:cNvSpPr txBox="1"/>
          <p:nvPr/>
        </p:nvSpPr>
        <p:spPr>
          <a:xfrm>
            <a:off x="957808" y="5059024"/>
            <a:ext cx="10993559" cy="116955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software is still quite sketchy and doesn’t have the functions we want to achieve.</a:t>
            </a: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process is quite slow</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There are many technical errors we have not yet discovered</a:t>
            </a:r>
            <a:endParaRPr lang="en-US" sz="2200" dirty="0"/>
          </a:p>
        </p:txBody>
      </p:sp>
    </p:spTree>
    <p:extLst>
      <p:ext uri="{BB962C8B-B14F-4D97-AF65-F5344CB8AC3E}">
        <p14:creationId xmlns:p14="http://schemas.microsoft.com/office/powerpoint/2010/main" val="345557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Effect transition="in" filter="fade">
                                      <p:cBhvr>
                                        <p:cTn id="47" dur="500"/>
                                        <p:tgtEl>
                                          <p:spTgt spid="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fade">
                                      <p:cBhvr>
                                        <p:cTn id="5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5349240" y="521208"/>
            <a:ext cx="2847254" cy="707886"/>
          </a:xfrm>
          <a:prstGeom prst="rect">
            <a:avLst/>
          </a:prstGeom>
          <a:noFill/>
        </p:spPr>
        <p:txBody>
          <a:bodyPr wrap="none" rtlCol="0">
            <a:spAutoFit/>
          </a:bodyPr>
          <a:lstStyle/>
          <a:p>
            <a:r>
              <a:rPr lang="vi-VN" sz="4000" b="1" dirty="0">
                <a:solidFill>
                  <a:srgbClr val="FF0000"/>
                </a:solidFill>
                <a:latin typeface="+mj-lt"/>
              </a:rPr>
              <a:t> </a:t>
            </a:r>
            <a:r>
              <a:rPr lang="en-US" sz="4000" b="1" dirty="0">
                <a:solidFill>
                  <a:srgbClr val="FF0000"/>
                </a:solidFill>
                <a:latin typeface="Times New Roman" panose="02020603050405020304" pitchFamily="18" charset="0"/>
                <a:cs typeface="Times New Roman" panose="02020603050405020304" pitchFamily="18" charset="0"/>
              </a:rPr>
              <a:t>CONTENT</a:t>
            </a:r>
          </a:p>
        </p:txBody>
      </p:sp>
      <p:graphicFrame>
        <p:nvGraphicFramePr>
          <p:cNvPr id="8" name="Diagram 7">
            <a:extLst>
              <a:ext uri="{FF2B5EF4-FFF2-40B4-BE49-F238E27FC236}">
                <a16:creationId xmlns:a16="http://schemas.microsoft.com/office/drawing/2014/main" id="{EED44413-1CE3-F33D-76D7-1D2292BDEAE3}"/>
              </a:ext>
            </a:extLst>
          </p:cNvPr>
          <p:cNvGraphicFramePr/>
          <p:nvPr>
            <p:extLst>
              <p:ext uri="{D42A27DB-BD31-4B8C-83A1-F6EECF244321}">
                <p14:modId xmlns:p14="http://schemas.microsoft.com/office/powerpoint/2010/main" val="1558306445"/>
              </p:ext>
            </p:extLst>
          </p:nvPr>
        </p:nvGraphicFramePr>
        <p:xfrm>
          <a:off x="898939" y="1229094"/>
          <a:ext cx="10242826" cy="5019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1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813816" y="1771874"/>
            <a:ext cx="4849047" cy="892552"/>
          </a:xfrm>
          <a:prstGeom prst="rect">
            <a:avLst/>
          </a:prstGeom>
          <a:noFill/>
        </p:spPr>
        <p:txBody>
          <a:bodyPr wrap="squar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Development directions and Solutions</a:t>
            </a:r>
          </a:p>
        </p:txBody>
      </p:sp>
      <p:sp>
        <p:nvSpPr>
          <p:cNvPr id="5" name="TextBox 4">
            <a:extLst>
              <a:ext uri="{FF2B5EF4-FFF2-40B4-BE49-F238E27FC236}">
                <a16:creationId xmlns:a16="http://schemas.microsoft.com/office/drawing/2014/main" id="{65531D92-6743-EA8D-2EAD-97DF286F5A2B}"/>
              </a:ext>
            </a:extLst>
          </p:cNvPr>
          <p:cNvSpPr txBox="1"/>
          <p:nvPr/>
        </p:nvSpPr>
        <p:spPr>
          <a:xfrm>
            <a:off x="596738" y="2664426"/>
            <a:ext cx="5499262"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Complete the functions that the team wants to accomplish</a:t>
            </a:r>
          </a:p>
          <a:p>
            <a:pPr marL="285750" indent="-285750">
              <a:buFont typeface="Arial" panose="020B0604020202020204" pitchFamily="34" charset="0"/>
              <a:buChar char="•"/>
            </a:pPr>
            <a:endParaRPr lang="vi-VN"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Improve software quality</a:t>
            </a:r>
          </a:p>
          <a:p>
            <a:pPr marL="285750" indent="-285750">
              <a:buFont typeface="Arial" panose="020B0604020202020204" pitchFamily="34" charset="0"/>
              <a:buChar char="•"/>
            </a:pPr>
            <a:endParaRPr lang="vi-VN"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Expand the scope of use of the software, not just limited to coffee management software</a:t>
            </a:r>
            <a:endParaRPr lang="vi-VN" sz="2200" dirty="0">
              <a:latin typeface="+mj-lt"/>
            </a:endParaRPr>
          </a:p>
        </p:txBody>
      </p:sp>
      <p:pic>
        <p:nvPicPr>
          <p:cNvPr id="7170" name="Picture 2">
            <a:extLst>
              <a:ext uri="{FF2B5EF4-FFF2-40B4-BE49-F238E27FC236}">
                <a16:creationId xmlns:a16="http://schemas.microsoft.com/office/drawing/2014/main" id="{101BF325-B2B7-8D29-FB56-B944DB71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771874"/>
            <a:ext cx="5781260" cy="45529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28D55E-3AAA-E23D-B8E2-26FC51257410}"/>
              </a:ext>
            </a:extLst>
          </p:cNvPr>
          <p:cNvSpPr txBox="1"/>
          <p:nvPr/>
        </p:nvSpPr>
        <p:spPr>
          <a:xfrm>
            <a:off x="3552004" y="533143"/>
            <a:ext cx="8779128"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EVALUATION AND CONCLUSION</a:t>
            </a:r>
          </a:p>
        </p:txBody>
      </p:sp>
    </p:spTree>
    <p:extLst>
      <p:ext uri="{BB962C8B-B14F-4D97-AF65-F5344CB8AC3E}">
        <p14:creationId xmlns:p14="http://schemas.microsoft.com/office/powerpoint/2010/main" val="232824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8338847" y="501058"/>
            <a:ext cx="3118161"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CONCLUDE</a:t>
            </a:r>
          </a:p>
        </p:txBody>
      </p:sp>
      <p:sp>
        <p:nvSpPr>
          <p:cNvPr id="6" name="TextBox 5">
            <a:extLst>
              <a:ext uri="{FF2B5EF4-FFF2-40B4-BE49-F238E27FC236}">
                <a16:creationId xmlns:a16="http://schemas.microsoft.com/office/drawing/2014/main" id="{A74362E1-866D-C37C-0C97-F3FD647414D3}"/>
              </a:ext>
            </a:extLst>
          </p:cNvPr>
          <p:cNvSpPr txBox="1"/>
          <p:nvPr/>
        </p:nvSpPr>
        <p:spPr>
          <a:xfrm>
            <a:off x="825161" y="1645622"/>
            <a:ext cx="1564852"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Result</a:t>
            </a:r>
          </a:p>
        </p:txBody>
      </p:sp>
      <p:sp>
        <p:nvSpPr>
          <p:cNvPr id="8" name="TextBox 7">
            <a:extLst>
              <a:ext uri="{FF2B5EF4-FFF2-40B4-BE49-F238E27FC236}">
                <a16:creationId xmlns:a16="http://schemas.microsoft.com/office/drawing/2014/main" id="{385AD9FA-C64E-DF2D-2CDE-B8BEAC1D9E02}"/>
              </a:ext>
            </a:extLst>
          </p:cNvPr>
          <p:cNvSpPr txBox="1"/>
          <p:nvPr/>
        </p:nvSpPr>
        <p:spPr>
          <a:xfrm>
            <a:off x="1115568" y="2138065"/>
            <a:ext cx="10162032" cy="2123658"/>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After a period of implementation, the program ran and achieved the following results</a:t>
            </a:r>
            <a:r>
              <a:rPr lang="vi-VN" sz="2200" dirty="0">
                <a:latin typeface="Times New Roman" panose="02020603050405020304" pitchFamily="18" charset="0"/>
                <a:cs typeface="Times New Roman" panose="02020603050405020304" pitchFamily="18" charset="0"/>
              </a:rPr>
              <a:t>:</a:t>
            </a:r>
            <a:endParaRPr lang="vi-VN" sz="2200" dirty="0">
              <a:latin typeface="+mj-lt"/>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Meet the basic requirements of the café management system</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Optimized three layer architecture</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Brings convenience to users</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software has the potential to be upgraded, becoming a full-</a:t>
            </a:r>
            <a:r>
              <a:rPr lang="en-US" sz="2200" dirty="0" err="1">
                <a:latin typeface="Times New Roman" panose="02020603050405020304" pitchFamily="18" charset="0"/>
                <a:cs typeface="Times New Roman" panose="02020603050405020304" pitchFamily="18" charset="0"/>
              </a:rPr>
              <a:t>fledgrd</a:t>
            </a:r>
            <a:r>
              <a:rPr lang="en-US" sz="2200" dirty="0">
                <a:latin typeface="Times New Roman" panose="02020603050405020304" pitchFamily="18" charset="0"/>
                <a:cs typeface="Times New Roman" panose="02020603050405020304" pitchFamily="18" charset="0"/>
              </a:rPr>
              <a:t> management application</a:t>
            </a:r>
            <a:endParaRPr lang="en-US" sz="2200" dirty="0">
              <a:latin typeface="+mj-lt"/>
            </a:endParaRPr>
          </a:p>
        </p:txBody>
      </p:sp>
      <p:sp>
        <p:nvSpPr>
          <p:cNvPr id="9" name="TextBox 8">
            <a:extLst>
              <a:ext uri="{FF2B5EF4-FFF2-40B4-BE49-F238E27FC236}">
                <a16:creationId xmlns:a16="http://schemas.microsoft.com/office/drawing/2014/main" id="{700CAB38-F56B-0181-B791-846E43997395}"/>
              </a:ext>
            </a:extLst>
          </p:cNvPr>
          <p:cNvSpPr txBox="1"/>
          <p:nvPr/>
        </p:nvSpPr>
        <p:spPr>
          <a:xfrm>
            <a:off x="825161" y="4473714"/>
            <a:ext cx="1443024"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Limit</a:t>
            </a:r>
          </a:p>
        </p:txBody>
      </p:sp>
      <p:sp>
        <p:nvSpPr>
          <p:cNvPr id="11" name="TextBox 10">
            <a:extLst>
              <a:ext uri="{FF2B5EF4-FFF2-40B4-BE49-F238E27FC236}">
                <a16:creationId xmlns:a16="http://schemas.microsoft.com/office/drawing/2014/main" id="{9AC0FF6B-C6BB-259D-237A-943BD239B6B7}"/>
              </a:ext>
            </a:extLst>
          </p:cNvPr>
          <p:cNvSpPr txBox="1"/>
          <p:nvPr/>
        </p:nvSpPr>
        <p:spPr>
          <a:xfrm>
            <a:off x="1115568" y="5092721"/>
            <a:ext cx="10953640" cy="769441"/>
          </a:xfrm>
          <a:prstGeom prst="rect">
            <a:avLst/>
          </a:prstGeom>
          <a:noFill/>
        </p:spPr>
        <p:txBody>
          <a:bodyPr wrap="square" rtlCol="0">
            <a:spAutoFit/>
          </a:bodyPr>
          <a:lstStyle/>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There are still many unfinished functions</a:t>
            </a:r>
            <a:r>
              <a:rPr lang="vi-VN"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most disadvantages are due to technical </a:t>
            </a:r>
            <a:r>
              <a:rPr lang="en-US" sz="2200" dirty="0" err="1">
                <a:latin typeface="Times New Roman" panose="02020603050405020304" pitchFamily="18" charset="0"/>
                <a:cs typeface="Times New Roman" panose="02020603050405020304" pitchFamily="18" charset="0"/>
              </a:rPr>
              <a:t>limittations</a:t>
            </a:r>
            <a:r>
              <a:rPr lang="en-US" sz="2200" dirty="0">
                <a:latin typeface="Times New Roman" panose="02020603050405020304" pitchFamily="18" charset="0"/>
                <a:cs typeface="Times New Roman" panose="02020603050405020304" pitchFamily="18" charset="0"/>
              </a:rPr>
              <a:t> (code, database) and knowledge</a:t>
            </a:r>
          </a:p>
        </p:txBody>
      </p:sp>
    </p:spTree>
    <p:extLst>
      <p:ext uri="{BB962C8B-B14F-4D97-AF65-F5344CB8AC3E}">
        <p14:creationId xmlns:p14="http://schemas.microsoft.com/office/powerpoint/2010/main" val="164214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3959352" y="533143"/>
            <a:ext cx="2832827" cy="707886"/>
          </a:xfrm>
          <a:prstGeom prst="rect">
            <a:avLst/>
          </a:prstGeom>
          <a:noFill/>
        </p:spPr>
        <p:txBody>
          <a:bodyPr wrap="non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APPENDIX</a:t>
            </a:r>
          </a:p>
        </p:txBody>
      </p:sp>
      <p:sp>
        <p:nvSpPr>
          <p:cNvPr id="6" name="TextBox 5">
            <a:extLst>
              <a:ext uri="{FF2B5EF4-FFF2-40B4-BE49-F238E27FC236}">
                <a16:creationId xmlns:a16="http://schemas.microsoft.com/office/drawing/2014/main" id="{A74362E1-866D-C37C-0C97-F3FD647414D3}"/>
              </a:ext>
            </a:extLst>
          </p:cNvPr>
          <p:cNvSpPr txBox="1"/>
          <p:nvPr/>
        </p:nvSpPr>
        <p:spPr>
          <a:xfrm>
            <a:off x="825161" y="1645622"/>
            <a:ext cx="3344185"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err="1">
                <a:solidFill>
                  <a:schemeClr val="accent1"/>
                </a:solidFill>
                <a:latin typeface="Times New Roman" panose="02020603050405020304" pitchFamily="18" charset="0"/>
                <a:cs typeface="Times New Roman" panose="02020603050405020304" pitchFamily="18" charset="0"/>
              </a:rPr>
              <a:t>Tài</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liệu</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tham</a:t>
            </a:r>
            <a:r>
              <a:rPr lang="en-US" sz="2600" b="1" dirty="0">
                <a:solidFill>
                  <a:schemeClr val="accent1"/>
                </a:solidFill>
                <a:latin typeface="Times New Roman" panose="02020603050405020304" pitchFamily="18" charset="0"/>
                <a:cs typeface="Times New Roman" panose="02020603050405020304" pitchFamily="18" charset="0"/>
              </a:rPr>
              <a:t> </a:t>
            </a:r>
            <a:r>
              <a:rPr lang="en-US" sz="2600" b="1" dirty="0" err="1">
                <a:solidFill>
                  <a:schemeClr val="accent1"/>
                </a:solidFill>
                <a:latin typeface="Times New Roman" panose="02020603050405020304" pitchFamily="18" charset="0"/>
                <a:cs typeface="Times New Roman" panose="02020603050405020304" pitchFamily="18" charset="0"/>
              </a:rPr>
              <a:t>khảo</a:t>
            </a:r>
            <a:endParaRPr lang="en-US" sz="2600" b="1" dirty="0">
              <a:solidFill>
                <a:schemeClr val="accent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85AD9FA-C64E-DF2D-2CDE-B8BEAC1D9E02}"/>
              </a:ext>
            </a:extLst>
          </p:cNvPr>
          <p:cNvSpPr txBox="1"/>
          <p:nvPr/>
        </p:nvSpPr>
        <p:spPr>
          <a:xfrm>
            <a:off x="1115568" y="2138065"/>
            <a:ext cx="5994158" cy="1785104"/>
          </a:xfrm>
          <a:prstGeom prst="rect">
            <a:avLst/>
          </a:prstGeom>
          <a:noFill/>
        </p:spPr>
        <p:txBody>
          <a:bodyPr wrap="square" rtlCol="0">
            <a:spAutoFit/>
          </a:bodyPr>
          <a:lstStyle/>
          <a:p>
            <a:endParaRPr lang="vi-VN" sz="2200" dirty="0">
              <a:latin typeface="+mj-lt"/>
            </a:endParaRPr>
          </a:p>
          <a:p>
            <a:pPr marL="285750" indent="-285750">
              <a:buFont typeface="Wingdings" panose="05000000000000000000" pitchFamily="2" charset="2"/>
              <a:buChar char="Ø"/>
            </a:pPr>
            <a:r>
              <a:rPr lang="en-US" sz="2200" dirty="0" err="1">
                <a:latin typeface="Times New Roman" panose="02020603050405020304" pitchFamily="18" charset="0"/>
                <a:cs typeface="Times New Roman" panose="02020603050405020304" pitchFamily="18" charset="0"/>
              </a:rPr>
              <a:t>Codelearn</a:t>
            </a:r>
            <a:r>
              <a:rPr lang="en-US" sz="2200" dirty="0">
                <a:latin typeface="Times New Roman" panose="02020603050405020304" pitchFamily="18" charset="0"/>
                <a:cs typeface="Times New Roman" panose="02020603050405020304" pitchFamily="18" charset="0"/>
              </a:rPr>
              <a:t> – 3 layer</a:t>
            </a:r>
            <a:endParaRPr lang="vi-VN"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Database Management System 3</a:t>
            </a:r>
            <a:r>
              <a:rPr lang="en-US" sz="2200" baseline="30000" dirty="0">
                <a:latin typeface="Times New Roman" panose="02020603050405020304" pitchFamily="18" charset="0"/>
                <a:cs typeface="Times New Roman" panose="02020603050405020304" pitchFamily="18" charset="0"/>
              </a:rPr>
              <a:t>rd</a:t>
            </a:r>
            <a:r>
              <a:rPr lang="en-US" sz="2200" dirty="0">
                <a:latin typeface="Times New Roman" panose="02020603050405020304" pitchFamily="18" charset="0"/>
                <a:cs typeface="Times New Roman" panose="02020603050405020304" pitchFamily="18" charset="0"/>
              </a:rPr>
              <a:t> Edition - </a:t>
            </a:r>
            <a:r>
              <a:rPr lang="en-US" sz="2200" dirty="0" err="1">
                <a:latin typeface="Times New Roman" panose="02020603050405020304" pitchFamily="18" charset="0"/>
                <a:cs typeface="Times New Roman" panose="02020603050405020304" pitchFamily="18" charset="0"/>
              </a:rPr>
              <a:t>Râmkrishnan</a:t>
            </a:r>
            <a:endParaRPr lang="en-US"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VIBLO – file excel in java use API Apache POI</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0CAB38-F56B-0181-B791-846E43997395}"/>
              </a:ext>
            </a:extLst>
          </p:cNvPr>
          <p:cNvSpPr txBox="1"/>
          <p:nvPr/>
        </p:nvSpPr>
        <p:spPr>
          <a:xfrm>
            <a:off x="825161" y="4473714"/>
            <a:ext cx="2345514"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Link </a:t>
            </a:r>
            <a:r>
              <a:rPr lang="en-US" sz="2600" b="1" dirty="0" err="1">
                <a:solidFill>
                  <a:schemeClr val="accent1"/>
                </a:solidFill>
                <a:latin typeface="Times New Roman" panose="02020603050405020304" pitchFamily="18" charset="0"/>
                <a:cs typeface="Times New Roman" panose="02020603050405020304" pitchFamily="18" charset="0"/>
              </a:rPr>
              <a:t>github</a:t>
            </a:r>
            <a:endParaRPr lang="en-US" sz="2600" b="1"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AC0FF6B-C6BB-259D-237A-943BD239B6B7}"/>
              </a:ext>
            </a:extLst>
          </p:cNvPr>
          <p:cNvSpPr txBox="1"/>
          <p:nvPr/>
        </p:nvSpPr>
        <p:spPr>
          <a:xfrm>
            <a:off x="1115568" y="5092721"/>
            <a:ext cx="6083397" cy="769441"/>
          </a:xfrm>
          <a:prstGeom prst="rect">
            <a:avLst/>
          </a:prstGeom>
          <a:noFill/>
        </p:spPr>
        <p:txBody>
          <a:bodyPr wrap="none" rtlCol="0">
            <a:spAutoFit/>
          </a:bodyPr>
          <a:lstStyle/>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https://github.com/Trinhthanhthaoo/QLQuanCafe</a:t>
            </a:r>
          </a:p>
          <a:p>
            <a:endParaRPr lang="en-US" sz="2200" dirty="0">
              <a:latin typeface="+mj-lt"/>
            </a:endParaRPr>
          </a:p>
        </p:txBody>
      </p:sp>
      <p:pic>
        <p:nvPicPr>
          <p:cNvPr id="10242" name="Picture 2">
            <a:extLst>
              <a:ext uri="{FF2B5EF4-FFF2-40B4-BE49-F238E27FC236}">
                <a16:creationId xmlns:a16="http://schemas.microsoft.com/office/drawing/2014/main" id="{F8DFADAF-FC45-9A80-87A4-93FE903BC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965" y="1755740"/>
            <a:ext cx="4540952" cy="454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4F500-2929-8484-4865-E57DA8D4A745}"/>
              </a:ext>
            </a:extLst>
          </p:cNvPr>
          <p:cNvSpPr txBox="1"/>
          <p:nvPr/>
        </p:nvSpPr>
        <p:spPr>
          <a:xfrm>
            <a:off x="3096442" y="2459504"/>
            <a:ext cx="6547755" cy="1938992"/>
          </a:xfrm>
          <a:prstGeom prst="rect">
            <a:avLst/>
          </a:prstGeom>
          <a:noFill/>
        </p:spPr>
        <p:txBody>
          <a:bodyPr wrap="none" rtlCol="0">
            <a:spAutoFit/>
          </a:bodyPr>
          <a:lstStyle/>
          <a:p>
            <a:r>
              <a:rPr lang="vi-VN" sz="6000" b="1" dirty="0">
                <a:latin typeface="+mj-lt"/>
              </a:rPr>
              <a:t>THANK YOU</a:t>
            </a:r>
          </a:p>
          <a:p>
            <a:r>
              <a:rPr lang="vi-VN" sz="6000" b="1" dirty="0">
                <a:solidFill>
                  <a:srgbClr val="FF0000"/>
                </a:solidFill>
                <a:latin typeface="+mj-lt"/>
              </a:rPr>
              <a:t>FOR WATCHING!</a:t>
            </a:r>
            <a:endParaRPr lang="en-US" sz="6000" b="1" dirty="0">
              <a:solidFill>
                <a:srgbClr val="FF0000"/>
              </a:solidFill>
              <a:latin typeface="+mj-lt"/>
            </a:endParaRPr>
          </a:p>
        </p:txBody>
      </p:sp>
    </p:spTree>
    <p:extLst>
      <p:ext uri="{BB962C8B-B14F-4D97-AF65-F5344CB8AC3E}">
        <p14:creationId xmlns:p14="http://schemas.microsoft.com/office/powerpoint/2010/main" val="95423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4F500-2929-8484-4865-E57DA8D4A745}"/>
              </a:ext>
            </a:extLst>
          </p:cNvPr>
          <p:cNvSpPr txBox="1"/>
          <p:nvPr/>
        </p:nvSpPr>
        <p:spPr>
          <a:xfrm>
            <a:off x="587210" y="2459504"/>
            <a:ext cx="10856562" cy="1938992"/>
          </a:xfrm>
          <a:prstGeom prst="rect">
            <a:avLst/>
          </a:prstGeom>
          <a:noFill/>
        </p:spPr>
        <p:txBody>
          <a:bodyPr wrap="none" rtlCol="0">
            <a:spAutoFit/>
          </a:bodyPr>
          <a:lstStyle/>
          <a:p>
            <a:pPr algn="ctr"/>
            <a:r>
              <a:rPr lang="en-US" sz="6000" b="1" dirty="0">
                <a:solidFill>
                  <a:srgbClr val="FF0000"/>
                </a:solidFill>
                <a:latin typeface="Times New Roman" panose="02020603050405020304" pitchFamily="18" charset="0"/>
                <a:cs typeface="Times New Roman" panose="02020603050405020304" pitchFamily="18" charset="0"/>
              </a:rPr>
              <a:t>PART</a:t>
            </a:r>
            <a:r>
              <a:rPr lang="en-US" sz="6000" b="1" dirty="0">
                <a:solidFill>
                  <a:srgbClr val="FF0000"/>
                </a:solidFill>
                <a:latin typeface="+mj-lt"/>
              </a:rPr>
              <a:t> </a:t>
            </a:r>
            <a:r>
              <a:rPr lang="vi-VN" sz="6000" b="1" dirty="0">
                <a:solidFill>
                  <a:srgbClr val="FF0000"/>
                </a:solidFill>
                <a:latin typeface="+mj-lt"/>
              </a:rPr>
              <a:t>1</a:t>
            </a:r>
          </a:p>
          <a:p>
            <a:pPr lvl="0"/>
            <a:r>
              <a:rPr lang="en-US" sz="6000" b="1" dirty="0">
                <a:solidFill>
                  <a:schemeClr val="tx2">
                    <a:lumMod val="90000"/>
                    <a:lumOff val="10000"/>
                  </a:schemeClr>
                </a:solidFill>
                <a:latin typeface="Times New Roman" panose="02020603050405020304" pitchFamily="18" charset="0"/>
                <a:cs typeface="Times New Roman" panose="02020603050405020304" pitchFamily="18" charset="0"/>
              </a:rPr>
              <a:t>OVERVIEW INTRODUCTION</a:t>
            </a:r>
          </a:p>
        </p:txBody>
      </p:sp>
    </p:spTree>
    <p:extLst>
      <p:ext uri="{BB962C8B-B14F-4D97-AF65-F5344CB8AC3E}">
        <p14:creationId xmlns:p14="http://schemas.microsoft.com/office/powerpoint/2010/main" val="3026848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5C2042-D2FD-17A8-9F0B-D2D21F207392}"/>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4894866"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Reason for choosing the topic</a:t>
            </a:r>
            <a:r>
              <a:rPr lang="vi-VN" sz="2600" b="1" dirty="0">
                <a:solidFill>
                  <a:schemeClr val="accent1"/>
                </a:solidFill>
                <a:latin typeface="Times New Roman" panose="02020603050405020304" pitchFamily="18" charset="0"/>
                <a:cs typeface="Times New Roman" panose="02020603050405020304" pitchFamily="18" charset="0"/>
              </a:rPr>
              <a:t> </a:t>
            </a:r>
            <a:endParaRPr lang="en-US" sz="2600" b="1" dirty="0">
              <a:solidFill>
                <a:schemeClr val="accent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C02D87B-8E5F-658E-16CC-47DC7F31381B}"/>
              </a:ext>
            </a:extLst>
          </p:cNvPr>
          <p:cNvSpPr txBox="1"/>
          <p:nvPr/>
        </p:nvSpPr>
        <p:spPr>
          <a:xfrm>
            <a:off x="768097" y="2431757"/>
            <a:ext cx="5102351"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With the development of information technology, informatics has become the core of management, helping to reduce manual work and optimize performance. We chose the topic “Coffee shop management” to apply the knowledge we have learned to build an effective, convenient and professional management system, helping to solve problems such as counting, billing and statistics in the café. </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When expanding the business model, the management of goods must be increasingly strict and more professional because the quantity, type, and rotation between </a:t>
            </a:r>
            <a:r>
              <a:rPr lang="en-US" dirty="0" err="1">
                <a:latin typeface="Times New Roman" panose="02020603050405020304" pitchFamily="18" charset="0"/>
                <a:cs typeface="Times New Roman" panose="02020603050405020304" pitchFamily="18" charset="0"/>
              </a:rPr>
              <a:t>brandches</a:t>
            </a:r>
            <a:r>
              <a:rPr lang="en-US" dirty="0">
                <a:latin typeface="Times New Roman" panose="02020603050405020304" pitchFamily="18" charset="0"/>
                <a:cs typeface="Times New Roman" panose="02020603050405020304" pitchFamily="18" charset="0"/>
              </a:rPr>
              <a:t> are becoming more and more complicated.</a:t>
            </a:r>
          </a:p>
        </p:txBody>
      </p:sp>
      <p:pic>
        <p:nvPicPr>
          <p:cNvPr id="3" name="Picture 2">
            <a:extLst>
              <a:ext uri="{FF2B5EF4-FFF2-40B4-BE49-F238E27FC236}">
                <a16:creationId xmlns:a16="http://schemas.microsoft.com/office/drawing/2014/main" id="{2B9237A5-74AF-45FC-11AB-302CC0229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803" y="2052394"/>
            <a:ext cx="53721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62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3199915"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Describe the topic</a:t>
            </a:r>
          </a:p>
        </p:txBody>
      </p:sp>
      <p:sp>
        <p:nvSpPr>
          <p:cNvPr id="3" name="TextBox 2">
            <a:extLst>
              <a:ext uri="{FF2B5EF4-FFF2-40B4-BE49-F238E27FC236}">
                <a16:creationId xmlns:a16="http://schemas.microsoft.com/office/drawing/2014/main" id="{C36FA495-D00F-4CE0-F688-F779C0D76C49}"/>
              </a:ext>
            </a:extLst>
          </p:cNvPr>
          <p:cNvSpPr txBox="1"/>
          <p:nvPr/>
        </p:nvSpPr>
        <p:spPr>
          <a:xfrm>
            <a:off x="675101" y="2163694"/>
            <a:ext cx="5658084" cy="3477875"/>
          </a:xfrm>
          <a:prstGeom prst="rect">
            <a:avLst/>
          </a:prstGeom>
          <a:noFill/>
        </p:spPr>
        <p:txBody>
          <a:bodyPr wrap="square" rtlCol="0">
            <a:spAutoFit/>
          </a:bodyPr>
          <a:lstStyle/>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App for managing cafes selling different types of drinks and dishes. The shop owner manages income and expenditure and statistics.</a:t>
            </a: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Each table has a main waiter, has a code,  table status, and dish, and is processed by the staff on the app</a:t>
            </a: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Managers can view statistical reports on sales and revenue of all types by day, month or year</a:t>
            </a:r>
          </a:p>
        </p:txBody>
      </p:sp>
      <p:pic>
        <p:nvPicPr>
          <p:cNvPr id="3074" name="Picture 2" descr="Hình ảnh Ghim câu chuyện">
            <a:extLst>
              <a:ext uri="{FF2B5EF4-FFF2-40B4-BE49-F238E27FC236}">
                <a16:creationId xmlns:a16="http://schemas.microsoft.com/office/drawing/2014/main" id="{DB0A01DE-F88D-A9C2-9DF8-336AA857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185" y="1771598"/>
            <a:ext cx="5302733" cy="4261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8DB02F-A73F-5A0E-B2CF-6F97940B324F}"/>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Tree>
    <p:extLst>
      <p:ext uri="{BB962C8B-B14F-4D97-AF65-F5344CB8AC3E}">
        <p14:creationId xmlns:p14="http://schemas.microsoft.com/office/powerpoint/2010/main" val="110337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4929555"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Application building platform</a:t>
            </a:r>
          </a:p>
        </p:txBody>
      </p:sp>
      <p:sp>
        <p:nvSpPr>
          <p:cNvPr id="3" name="TextBox 2">
            <a:extLst>
              <a:ext uri="{FF2B5EF4-FFF2-40B4-BE49-F238E27FC236}">
                <a16:creationId xmlns:a16="http://schemas.microsoft.com/office/drawing/2014/main" id="{C36FA495-D00F-4CE0-F688-F779C0D76C49}"/>
              </a:ext>
            </a:extLst>
          </p:cNvPr>
          <p:cNvSpPr txBox="1"/>
          <p:nvPr/>
        </p:nvSpPr>
        <p:spPr>
          <a:xfrm>
            <a:off x="675101" y="2392050"/>
            <a:ext cx="5658084" cy="3139321"/>
          </a:xfrm>
          <a:prstGeom prst="rect">
            <a:avLst/>
          </a:prstGeom>
          <a:noFill/>
        </p:spPr>
        <p:txBody>
          <a:bodyPr wrap="square" rtlCol="0">
            <a:spAutoFit/>
          </a:bodyPr>
          <a:lstStyle/>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Support the data entry management department, store employee information, tables, dish types, and employee accounts.</a:t>
            </a: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Quickly look up the status of tables, support payments, and store invoices</a:t>
            </a:r>
            <a:endParaRPr lang="en-US" dirty="0"/>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Clear statistics, login function with correct user rights</a:t>
            </a:r>
            <a:endParaRPr lang="en-US" dirty="0"/>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Supports viewing files and editing files when using the app</a:t>
            </a:r>
          </a:p>
        </p:txBody>
      </p:sp>
      <p:pic>
        <p:nvPicPr>
          <p:cNvPr id="5122" name="Picture 2" descr="Mục này có hình ảnh của: Free Vector | Sign in page abstract concept illustration">
            <a:extLst>
              <a:ext uri="{FF2B5EF4-FFF2-40B4-BE49-F238E27FC236}">
                <a16:creationId xmlns:a16="http://schemas.microsoft.com/office/drawing/2014/main" id="{90D35E2F-51E2-4EEC-4F3E-DCCC5E280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499" y="1265670"/>
            <a:ext cx="5340040" cy="5340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F282A2-CDB2-14F5-1735-E45830ECD635}"/>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Tree>
    <p:extLst>
      <p:ext uri="{BB962C8B-B14F-4D97-AF65-F5344CB8AC3E}">
        <p14:creationId xmlns:p14="http://schemas.microsoft.com/office/powerpoint/2010/main" val="304367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3004990"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Technology used</a:t>
            </a:r>
          </a:p>
        </p:txBody>
      </p:sp>
      <p:sp>
        <p:nvSpPr>
          <p:cNvPr id="3" name="TextBox 2">
            <a:extLst>
              <a:ext uri="{FF2B5EF4-FFF2-40B4-BE49-F238E27FC236}">
                <a16:creationId xmlns:a16="http://schemas.microsoft.com/office/drawing/2014/main" id="{C36FA495-D00F-4CE0-F688-F779C0D76C49}"/>
              </a:ext>
            </a:extLst>
          </p:cNvPr>
          <p:cNvSpPr txBox="1"/>
          <p:nvPr/>
        </p:nvSpPr>
        <p:spPr>
          <a:xfrm>
            <a:off x="73152" y="2500062"/>
            <a:ext cx="5711952" cy="3447098"/>
          </a:xfrm>
          <a:prstGeom prst="rect">
            <a:avLst/>
          </a:prstGeom>
          <a:noFill/>
        </p:spPr>
        <p:txBody>
          <a:bodyPr wrap="square" rtlCol="0">
            <a:spAutoFit/>
          </a:bodyPr>
          <a:lstStyle/>
          <a:p>
            <a:pPr marL="800100" lvl="1" indent="-342900">
              <a:buFont typeface="Wingdings" panose="05000000000000000000" pitchFamily="2" charset="2"/>
              <a:buChar char="Ø"/>
            </a:pPr>
            <a:r>
              <a:rPr lang="vi-VN" sz="2000" dirty="0">
                <a:latin typeface="+mj-lt"/>
              </a:rPr>
              <a:t>Java: </a:t>
            </a:r>
            <a:r>
              <a:rPr lang="en-US" sz="2000" dirty="0">
                <a:latin typeface="+mj-lt"/>
              </a:rPr>
              <a:t>is the primary language used to develop application logic and data processing.</a:t>
            </a:r>
            <a:endParaRPr lang="vi-VN" sz="2000" dirty="0">
              <a:latin typeface="+mj-lt"/>
            </a:endParaRPr>
          </a:p>
          <a:p>
            <a:pPr marL="800100" lvl="1" indent="-342900">
              <a:buFont typeface="Wingdings" panose="05000000000000000000" pitchFamily="2" charset="2"/>
              <a:buChar char="Ø"/>
            </a:pPr>
            <a:endParaRPr lang="vi-VN" sz="2000" dirty="0">
              <a:latin typeface="+mj-lt"/>
            </a:endParaRPr>
          </a:p>
          <a:p>
            <a:pPr marL="800100" lvl="1"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JavaSwing</a:t>
            </a:r>
            <a:r>
              <a:rPr lang="vi-V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Graphical User Interface (GUI) toolkit that includes GUI components</a:t>
            </a: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Jl1.0.1.jar: Music library</a:t>
            </a:r>
            <a:endParaRPr lang="vi-VN"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endParaRPr lang="vi-VN" sz="2000" dirty="0">
              <a:latin typeface="+mj-lt"/>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Datechooser.jar provides a UI component for selecting dates.</a:t>
            </a:r>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dirty="0"/>
          </a:p>
        </p:txBody>
      </p:sp>
      <p:pic>
        <p:nvPicPr>
          <p:cNvPr id="3074" name="Picture 2" descr="Why Java is a popular programming language | TechGig">
            <a:extLst>
              <a:ext uri="{FF2B5EF4-FFF2-40B4-BE49-F238E27FC236}">
                <a16:creationId xmlns:a16="http://schemas.microsoft.com/office/drawing/2014/main" id="{C1F647C7-A429-E2AB-F5C4-675BCBE23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108" y="2084242"/>
            <a:ext cx="2485073" cy="13870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àm Một Máy Tính Đơn Giản Bằng Java Swing | CodeLearn">
            <a:extLst>
              <a:ext uri="{FF2B5EF4-FFF2-40B4-BE49-F238E27FC236}">
                <a16:creationId xmlns:a16="http://schemas.microsoft.com/office/drawing/2014/main" id="{D3F4E025-A0E1-279E-2781-B1354CF05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366" y="1265670"/>
            <a:ext cx="2965693" cy="2240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t;af:chooseDate&gt;">
            <a:extLst>
              <a:ext uri="{FF2B5EF4-FFF2-40B4-BE49-F238E27FC236}">
                <a16:creationId xmlns:a16="http://schemas.microsoft.com/office/drawing/2014/main" id="{172006AB-DCEA-80B8-E143-3F1B7DE96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5379" y="4785741"/>
            <a:ext cx="21431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 音频播放：使用JLayer 播放MP3 文件_jlayer mp3-CSDN博客">
            <a:extLst>
              <a:ext uri="{FF2B5EF4-FFF2-40B4-BE49-F238E27FC236}">
                <a16:creationId xmlns:a16="http://schemas.microsoft.com/office/drawing/2014/main" id="{007222F8-1B55-771D-A65B-FFB0DA3D7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5104" y="4107444"/>
            <a:ext cx="2965694" cy="1710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0D92E5-230B-64B9-26E1-06FA850B718B}"/>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Tree>
    <p:extLst>
      <p:ext uri="{BB962C8B-B14F-4D97-AF65-F5344CB8AC3E}">
        <p14:creationId xmlns:p14="http://schemas.microsoft.com/office/powerpoint/2010/main" val="334724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6FA495-D00F-4CE0-F688-F779C0D76C49}"/>
              </a:ext>
            </a:extLst>
          </p:cNvPr>
          <p:cNvSpPr txBox="1"/>
          <p:nvPr/>
        </p:nvSpPr>
        <p:spPr>
          <a:xfrm>
            <a:off x="73152" y="2500062"/>
            <a:ext cx="5711952" cy="3785652"/>
          </a:xfrm>
          <a:prstGeom prst="rect">
            <a:avLst/>
          </a:prstGeom>
          <a:noFill/>
        </p:spPr>
        <p:txBody>
          <a:bodyPr wrap="square" rtlCol="0">
            <a:spAutoFit/>
          </a:bodyPr>
          <a:lstStyle/>
          <a:p>
            <a:pPr marL="800100" lvl="1" indent="-342900">
              <a:buFont typeface="Wingdings" panose="05000000000000000000" pitchFamily="2" charset="2"/>
              <a:buChar char="Ø"/>
            </a:pPr>
            <a:r>
              <a:rPr lang="en-US" sz="2000" dirty="0">
                <a:latin typeface="+mj-lt"/>
              </a:rPr>
              <a:t>MySQL/SQL Server :  </a:t>
            </a:r>
            <a:r>
              <a:rPr lang="en-US" sz="2200" dirty="0">
                <a:latin typeface="Times New Roman" panose="02020603050405020304" pitchFamily="18" charset="0"/>
                <a:ea typeface="Tahoma" panose="020B0604030504040204" pitchFamily="34" charset="0"/>
                <a:cs typeface="Times New Roman" panose="02020603050405020304" pitchFamily="18" charset="0"/>
              </a:rPr>
              <a:t>database</a:t>
            </a:r>
            <a:endParaRPr lang="vi-VN" sz="2200" dirty="0">
              <a:latin typeface="Times New Roman" panose="02020603050405020304" pitchFamily="18" charset="0"/>
              <a:ea typeface="Tahoma" panose="020B0604030504040204" pitchFamily="34" charset="0"/>
              <a:cs typeface="Times New Roman" panose="02020603050405020304" pitchFamily="18" charset="0"/>
            </a:endParaRPr>
          </a:p>
          <a:p>
            <a:pPr marL="800100" lvl="1" indent="-342900">
              <a:buFont typeface="Wingdings" panose="05000000000000000000" pitchFamily="2" charset="2"/>
              <a:buChar char="Ø"/>
            </a:pPr>
            <a:endParaRPr lang="vi-VN" sz="2000" dirty="0">
              <a:latin typeface="+mj-lt"/>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Mysql-connector-j-8.3.0.jar/sqljdbc42.jar: Library connects to SQL Server/ MySQL</a:t>
            </a: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Poi-3.17.jar, poi-ooxml-3.17.jar, poi-ooxml-schemas-3.17.jar, xmlbeans-2.6.0.jar, commons-collections4-4.4.jar :file excel library</a:t>
            </a: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dirty="0"/>
          </a:p>
        </p:txBody>
      </p:sp>
      <p:pic>
        <p:nvPicPr>
          <p:cNvPr id="2052" name="Picture 4" descr="SQL Server Management Studio. In this article we are going to know… | by  Rohit Patil | Medium">
            <a:extLst>
              <a:ext uri="{FF2B5EF4-FFF2-40B4-BE49-F238E27FC236}">
                <a16:creationId xmlns:a16="http://schemas.microsoft.com/office/drawing/2014/main" id="{099E2084-57C9-3C2C-575B-1DA2987B4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107" y="4223766"/>
            <a:ext cx="22002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JDBC? Understanding and Creating JDBC Connection">
            <a:extLst>
              <a:ext uri="{FF2B5EF4-FFF2-40B4-BE49-F238E27FC236}">
                <a16:creationId xmlns:a16="http://schemas.microsoft.com/office/drawing/2014/main" id="{8B421E20-29D4-97FE-F93D-92C7B2E4D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254" y="3270083"/>
            <a:ext cx="30575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ướng dẫn đọc và ghi file excel trong Java sử dụng thư viện Apache POI - GP  Coder (Lập trình Java)">
            <a:extLst>
              <a:ext uri="{FF2B5EF4-FFF2-40B4-BE49-F238E27FC236}">
                <a16:creationId xmlns:a16="http://schemas.microsoft.com/office/drawing/2014/main" id="{0E272147-73E9-8158-7656-5BC0C3507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563" y="2147507"/>
            <a:ext cx="2857500" cy="1581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E3D01A-3982-2A8A-3D40-8C8F940ABBA7}"/>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
        <p:nvSpPr>
          <p:cNvPr id="6" name="TextBox 5">
            <a:extLst>
              <a:ext uri="{FF2B5EF4-FFF2-40B4-BE49-F238E27FC236}">
                <a16:creationId xmlns:a16="http://schemas.microsoft.com/office/drawing/2014/main" id="{8FBF4C93-DB67-4D9D-9918-4D15FEB17565}"/>
              </a:ext>
            </a:extLst>
          </p:cNvPr>
          <p:cNvSpPr txBox="1"/>
          <p:nvPr/>
        </p:nvSpPr>
        <p:spPr>
          <a:xfrm>
            <a:off x="1078992" y="1655064"/>
            <a:ext cx="3004990" cy="492443"/>
          </a:xfrm>
          <a:prstGeom prst="rect">
            <a:avLst/>
          </a:prstGeom>
          <a:noFill/>
        </p:spPr>
        <p:txBody>
          <a:bodyPr wrap="none" rtlCol="0">
            <a:spAutoFit/>
          </a:bodyPr>
          <a:lstStyle/>
          <a:p>
            <a:pPr marL="457200" indent="-457200">
              <a:buFont typeface="Wingdings" panose="05000000000000000000" pitchFamily="2" charset="2"/>
              <a:buChar char="v"/>
            </a:pPr>
            <a:r>
              <a:rPr lang="en-US" sz="2600" b="1" dirty="0">
                <a:solidFill>
                  <a:schemeClr val="accent1"/>
                </a:solidFill>
                <a:latin typeface="Times New Roman" panose="02020603050405020304" pitchFamily="18" charset="0"/>
                <a:cs typeface="Times New Roman" panose="02020603050405020304" pitchFamily="18" charset="0"/>
              </a:rPr>
              <a:t>Technology used</a:t>
            </a:r>
          </a:p>
        </p:txBody>
      </p:sp>
    </p:spTree>
    <p:extLst>
      <p:ext uri="{BB962C8B-B14F-4D97-AF65-F5344CB8AC3E}">
        <p14:creationId xmlns:p14="http://schemas.microsoft.com/office/powerpoint/2010/main" val="38096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060"/>
                                        </p:tgtEl>
                                        <p:attrNameLst>
                                          <p:attrName>style.visibility</p:attrName>
                                        </p:attrNameLst>
                                      </p:cBhvr>
                                      <p:to>
                                        <p:strVal val="visible"/>
                                      </p:to>
                                    </p:set>
                                    <p:animEffect transition="in" filter="fade">
                                      <p:cBhvr>
                                        <p:cTn id="15" dur="500"/>
                                        <p:tgtEl>
                                          <p:spTgt spid="2060"/>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par>
                                <p:cTn id="19" presetID="10"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A751E-26E8-E1BB-858B-20CF40D358BA}"/>
              </a:ext>
            </a:extLst>
          </p:cNvPr>
          <p:cNvSpPr txBox="1"/>
          <p:nvPr/>
        </p:nvSpPr>
        <p:spPr>
          <a:xfrm>
            <a:off x="1078992" y="1655064"/>
            <a:ext cx="3397084" cy="492443"/>
          </a:xfrm>
          <a:prstGeom prst="rect">
            <a:avLst/>
          </a:prstGeom>
          <a:noFill/>
        </p:spPr>
        <p:txBody>
          <a:bodyPr wrap="none" rtlCol="0">
            <a:spAutoFit/>
          </a:bodyPr>
          <a:lstStyle/>
          <a:p>
            <a:pPr marL="457200" indent="-457200">
              <a:buFont typeface="Wingdings" panose="05000000000000000000" pitchFamily="2" charset="2"/>
              <a:buChar char="v"/>
            </a:pPr>
            <a:r>
              <a:rPr lang="vi-VN" sz="2600" b="1" dirty="0">
                <a:solidFill>
                  <a:schemeClr val="accent1"/>
                </a:solidFill>
                <a:latin typeface="+mj-lt"/>
              </a:rPr>
              <a:t>Công nghệ sử dụng</a:t>
            </a:r>
            <a:endParaRPr lang="en-US" sz="2600" b="1" dirty="0">
              <a:solidFill>
                <a:schemeClr val="accent1"/>
              </a:solidFill>
              <a:latin typeface="+mj-lt"/>
            </a:endParaRPr>
          </a:p>
        </p:txBody>
      </p:sp>
      <p:sp>
        <p:nvSpPr>
          <p:cNvPr id="3" name="TextBox 2">
            <a:extLst>
              <a:ext uri="{FF2B5EF4-FFF2-40B4-BE49-F238E27FC236}">
                <a16:creationId xmlns:a16="http://schemas.microsoft.com/office/drawing/2014/main" id="{C36FA495-D00F-4CE0-F688-F779C0D76C49}"/>
              </a:ext>
            </a:extLst>
          </p:cNvPr>
          <p:cNvSpPr txBox="1"/>
          <p:nvPr/>
        </p:nvSpPr>
        <p:spPr>
          <a:xfrm>
            <a:off x="73152" y="2500062"/>
            <a:ext cx="5711952" cy="2523768"/>
          </a:xfrm>
          <a:prstGeom prst="rect">
            <a:avLst/>
          </a:prstGeom>
          <a:noFill/>
        </p:spPr>
        <p:txBody>
          <a:bodyPr wrap="square" rtlCol="0">
            <a:spAutoFit/>
          </a:bodyPr>
          <a:lstStyle/>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Javax.activation.jar, Javax.mail-1.6.2.jar :  </a:t>
            </a:r>
            <a:r>
              <a:rPr lang="en-US" sz="2000" dirty="0" err="1">
                <a:latin typeface="Times New Roman" panose="02020603050405020304" pitchFamily="18" charset="0"/>
                <a:cs typeface="Times New Roman" panose="02020603050405020304" pitchFamily="18" charset="0"/>
              </a:rPr>
              <a:t>gmail</a:t>
            </a:r>
            <a:r>
              <a:rPr lang="en-US" sz="2000" dirty="0">
                <a:latin typeface="Times New Roman" panose="02020603050405020304" pitchFamily="18" charset="0"/>
                <a:cs typeface="Times New Roman" panose="02020603050405020304" pitchFamily="18" charset="0"/>
              </a:rPr>
              <a:t> library</a:t>
            </a:r>
            <a:endParaRPr lang="vi-VN"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Neatbeans</a:t>
            </a:r>
            <a:r>
              <a:rPr lang="en-US" sz="2000" dirty="0">
                <a:latin typeface="Times New Roman" panose="02020603050405020304" pitchFamily="18" charset="0"/>
                <a:cs typeface="Times New Roman" panose="02020603050405020304" pitchFamily="18" charset="0"/>
              </a:rPr>
              <a:t>: IDE for Java language.</a:t>
            </a:r>
            <a:endParaRPr lang="vi-VN" sz="20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endParaRPr lang="vi-VN" sz="2000" dirty="0">
              <a:latin typeface="+mj-lt"/>
            </a:endParaRPr>
          </a:p>
          <a:p>
            <a:pPr marL="800100" lvl="1"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Xampp</a:t>
            </a:r>
            <a:r>
              <a:rPr lang="en-US" sz="2000" dirty="0">
                <a:latin typeface="Times New Roman" panose="02020603050405020304" pitchFamily="18" charset="0"/>
                <a:cs typeface="Times New Roman" panose="02020603050405020304" pitchFamily="18" charset="0"/>
              </a:rPr>
              <a:t> : Supports localhost installation for the device.</a:t>
            </a:r>
            <a:endParaRPr lang="vi-V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dirty="0"/>
          </a:p>
        </p:txBody>
      </p:sp>
      <p:pic>
        <p:nvPicPr>
          <p:cNvPr id="5" name="Picture 2" descr="Blog | Payara | NetBeans">
            <a:extLst>
              <a:ext uri="{FF2B5EF4-FFF2-40B4-BE49-F238E27FC236}">
                <a16:creationId xmlns:a16="http://schemas.microsoft.com/office/drawing/2014/main" id="{C5E8DA1C-D0CD-62E6-F10E-5FF755FCD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967" y="1389762"/>
            <a:ext cx="3873165" cy="13478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AMPP là gì? Tổng hợp kiến thức cơ bản về XAMPP | ATP Software">
            <a:extLst>
              <a:ext uri="{FF2B5EF4-FFF2-40B4-BE49-F238E27FC236}">
                <a16:creationId xmlns:a16="http://schemas.microsoft.com/office/drawing/2014/main" id="{04B6A9C6-8EBB-D3A0-4ED8-E57CDFBA4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348" y="3429000"/>
            <a:ext cx="2617169" cy="271913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Upgrade to Javax Mail 1.6.2 · Issue #14363 · spring-projects/spring-boot ·  GitHub">
            <a:extLst>
              <a:ext uri="{FF2B5EF4-FFF2-40B4-BE49-F238E27FC236}">
                <a16:creationId xmlns:a16="http://schemas.microsoft.com/office/drawing/2014/main" id="{4B4A330D-CB96-F769-C696-DD88718A8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233" y="2861715"/>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D9AAEB-3552-650C-EA90-6EF1909D64E3}"/>
              </a:ext>
            </a:extLst>
          </p:cNvPr>
          <p:cNvSpPr txBox="1"/>
          <p:nvPr/>
        </p:nvSpPr>
        <p:spPr>
          <a:xfrm>
            <a:off x="4069080" y="557784"/>
            <a:ext cx="7707366" cy="630942"/>
          </a:xfrm>
          <a:prstGeom prst="rect">
            <a:avLst/>
          </a:prstGeom>
          <a:noFill/>
        </p:spPr>
        <p:txBody>
          <a:bodyPr wrap="none" rtlCol="0">
            <a:spAutoFit/>
          </a:bodyPr>
          <a:lstStyle/>
          <a:p>
            <a:r>
              <a:rPr lang="en-US" sz="3500" b="1" dirty="0">
                <a:solidFill>
                  <a:srgbClr val="FF0000"/>
                </a:solidFill>
                <a:latin typeface="Times New Roman" panose="02020603050405020304" pitchFamily="18" charset="0"/>
                <a:cs typeface="Times New Roman" panose="02020603050405020304" pitchFamily="18" charset="0"/>
              </a:rPr>
              <a:t>INTRODUCTION TO THE SUBJECT</a:t>
            </a:r>
          </a:p>
        </p:txBody>
      </p:sp>
    </p:spTree>
    <p:extLst>
      <p:ext uri="{BB962C8B-B14F-4D97-AF65-F5344CB8AC3E}">
        <p14:creationId xmlns:p14="http://schemas.microsoft.com/office/powerpoint/2010/main" val="40899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725</TotalTime>
  <Words>957</Words>
  <Application>Microsoft Office PowerPoint</Application>
  <PresentationFormat>Widescreen</PresentationFormat>
  <Paragraphs>141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Symbol</vt:lpstr>
      <vt:lpstr>Times New Roman</vt:lpstr>
      <vt:lpstr>Wingdings</vt:lpstr>
      <vt:lpstr>Office Theme</vt:lpstr>
      <vt:lpstr>ĐẠI HỌC ĐÀ NẴNG TRƯỜNG ĐẠI HỌC CÔNG NGHỆ THÔNG TIN VÀ TRUYỀN THÔNG VIỆT – HÀN KHOA KHOA HỌC MÁY TÍNH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ĐÀ NẴNG TRƯỜNG ĐẠI HỌC CÔNG NGHỆ THÔNG TIN VÀ TRUYỀN THÔNG VIỆT – HÀN KHOA KHOA HỌC MÁY TÍNH </dc:title>
  <dc:creator>Trịnh Thị Thanh Thảo</dc:creator>
  <cp:lastModifiedBy>Trinh Thanh Thao</cp:lastModifiedBy>
  <cp:revision>9</cp:revision>
  <dcterms:created xsi:type="dcterms:W3CDTF">2024-05-30T12:34:31Z</dcterms:created>
  <dcterms:modified xsi:type="dcterms:W3CDTF">2024-06-03T02:49:17Z</dcterms:modified>
</cp:coreProperties>
</file>